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36"/>
  </p:notesMasterIdLst>
  <p:sldIdLst>
    <p:sldId id="256" r:id="rId2"/>
    <p:sldId id="292" r:id="rId3"/>
    <p:sldId id="294" r:id="rId4"/>
    <p:sldId id="257" r:id="rId5"/>
    <p:sldId id="258" r:id="rId6"/>
    <p:sldId id="280" r:id="rId7"/>
    <p:sldId id="271" r:id="rId8"/>
    <p:sldId id="260" r:id="rId9"/>
    <p:sldId id="261" r:id="rId10"/>
    <p:sldId id="262" r:id="rId11"/>
    <p:sldId id="291" r:id="rId12"/>
    <p:sldId id="297" r:id="rId13"/>
    <p:sldId id="266" r:id="rId14"/>
    <p:sldId id="267" r:id="rId15"/>
    <p:sldId id="268" r:id="rId16"/>
    <p:sldId id="303" r:id="rId17"/>
    <p:sldId id="304" r:id="rId18"/>
    <p:sldId id="282" r:id="rId19"/>
    <p:sldId id="305" r:id="rId20"/>
    <p:sldId id="269" r:id="rId21"/>
    <p:sldId id="270" r:id="rId22"/>
    <p:sldId id="298" r:id="rId23"/>
    <p:sldId id="299" r:id="rId24"/>
    <p:sldId id="300" r:id="rId25"/>
    <p:sldId id="275" r:id="rId26"/>
    <p:sldId id="307" r:id="rId27"/>
    <p:sldId id="308" r:id="rId28"/>
    <p:sldId id="279" r:id="rId29"/>
    <p:sldId id="306" r:id="rId30"/>
    <p:sldId id="285" r:id="rId31"/>
    <p:sldId id="286" r:id="rId32"/>
    <p:sldId id="301" r:id="rId33"/>
    <p:sldId id="288" r:id="rId34"/>
    <p:sldId id="289" r:id="rId35"/>
  </p:sldIdLst>
  <p:sldSz cx="9180513" cy="6858000"/>
  <p:notesSz cx="6761163" cy="9942513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9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FF99"/>
    <a:srgbClr val="F8F8F8"/>
    <a:srgbClr val="CCFFFF"/>
    <a:srgbClr val="FFCC99"/>
    <a:srgbClr val="0000FF"/>
    <a:srgbClr val="00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573" autoAdjust="0"/>
    <p:restoredTop sz="94643" autoAdjust="0"/>
  </p:normalViewPr>
  <p:slideViewPr>
    <p:cSldViewPr>
      <p:cViewPr>
        <p:scale>
          <a:sx n="75" d="100"/>
          <a:sy n="75" d="100"/>
        </p:scale>
        <p:origin x="-1920" y="-438"/>
      </p:cViewPr>
      <p:guideLst>
        <p:guide orient="horz" pos="2160"/>
        <p:guide pos="28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4" Type="http://schemas.openxmlformats.org/officeDocument/2006/relationships/image" Target="../media/image26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image" Target="../media/image36.emf"/><Relationship Id="rId4" Type="http://schemas.openxmlformats.org/officeDocument/2006/relationships/image" Target="../media/image39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image" Target="../media/image4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9050" y="0"/>
            <a:ext cx="2930525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885825" y="746125"/>
            <a:ext cx="4989513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5" y="4722813"/>
            <a:ext cx="5408613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9050" y="9444038"/>
            <a:ext cx="2930525" cy="49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A11D22-94BF-4883-8BA5-F58C3558E4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464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6D7CEC-6049-4AF4-B04E-78F96DC6D2F1}" type="slidenum">
              <a:rPr lang="ru-RU"/>
              <a:pPr/>
              <a:t>20</a:t>
            </a:fld>
            <a:endParaRPr lang="ru-RU"/>
          </a:p>
        </p:txBody>
      </p:sp>
      <p:sp>
        <p:nvSpPr>
          <p:cNvPr id="29593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8975" y="2130425"/>
            <a:ext cx="7802563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6363" y="3886200"/>
            <a:ext cx="6427787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94991-7563-4C8D-8E38-17435F086D2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1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949F8-CE9D-4EF8-98B5-28234BCE531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895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56388" y="274638"/>
            <a:ext cx="206533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8788" y="274638"/>
            <a:ext cx="60452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D09D9C-19CE-4B5F-9A96-BE675B2BFD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866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458788" y="274638"/>
            <a:ext cx="8262937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8788" y="6245225"/>
            <a:ext cx="21431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36900" y="6245225"/>
            <a:ext cx="2906713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78600" y="6245225"/>
            <a:ext cx="2143125" cy="476250"/>
          </a:xfrm>
        </p:spPr>
        <p:txBody>
          <a:bodyPr/>
          <a:lstStyle>
            <a:lvl1pPr>
              <a:defRPr/>
            </a:lvl1pPr>
          </a:lstStyle>
          <a:p>
            <a:fld id="{5A595292-9A8C-4C17-A3BC-DFBFFCB983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979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8788" y="274638"/>
            <a:ext cx="82629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8788" y="1600200"/>
            <a:ext cx="4054475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65663" y="1600200"/>
            <a:ext cx="4056062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8788" y="3938588"/>
            <a:ext cx="4054475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5663" y="3938588"/>
            <a:ext cx="4056062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8788" y="6245225"/>
            <a:ext cx="21431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36900" y="6245225"/>
            <a:ext cx="2906713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78600" y="6245225"/>
            <a:ext cx="2143125" cy="476250"/>
          </a:xfrm>
        </p:spPr>
        <p:txBody>
          <a:bodyPr/>
          <a:lstStyle>
            <a:lvl1pPr>
              <a:defRPr/>
            </a:lvl1pPr>
          </a:lstStyle>
          <a:p>
            <a:fld id="{11CF96E6-4C77-46EF-99B8-E67C40B1DF8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223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8" y="274638"/>
            <a:ext cx="8262937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8788" y="1600200"/>
            <a:ext cx="8262937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8788" y="6245225"/>
            <a:ext cx="21431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36900" y="6245225"/>
            <a:ext cx="2906713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8600" y="6245225"/>
            <a:ext cx="2143125" cy="476250"/>
          </a:xfrm>
        </p:spPr>
        <p:txBody>
          <a:bodyPr/>
          <a:lstStyle>
            <a:lvl1pPr>
              <a:defRPr/>
            </a:lvl1pPr>
          </a:lstStyle>
          <a:p>
            <a:fld id="{B43BA3E0-4F8D-4389-B413-6E9A0C75E02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809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E510EE-23FC-4390-AC57-AE18BEC1A8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443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488" y="4406900"/>
            <a:ext cx="7802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5488" y="2906713"/>
            <a:ext cx="7802562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E7790-15F1-4815-8881-5811F42DB66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72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8788" y="1600200"/>
            <a:ext cx="405447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5663" y="1600200"/>
            <a:ext cx="405606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4017A3-0A8D-422F-B885-D05B849137A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03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8788" y="1535113"/>
            <a:ext cx="40560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8788" y="2174875"/>
            <a:ext cx="40560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64075" y="1535113"/>
            <a:ext cx="405765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4075" y="2174875"/>
            <a:ext cx="405765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DC9C3-9641-4E1F-81F8-178510D23D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4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D2DF1-0F2B-4640-B4A5-CC094C756DE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295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7A347-265A-40D6-85F7-7CBD84B30E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052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8788" y="273050"/>
            <a:ext cx="302101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89338" y="273050"/>
            <a:ext cx="513238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8788" y="1435100"/>
            <a:ext cx="302101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3D8B8E-AFCE-4A87-970E-75124157ACC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582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0225" y="4800600"/>
            <a:ext cx="550703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00225" y="612775"/>
            <a:ext cx="550703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00225" y="5367338"/>
            <a:ext cx="550703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21328C-46CF-430A-B34A-26C22C58FA9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8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8788" y="274638"/>
            <a:ext cx="82629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600200"/>
            <a:ext cx="826293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8788" y="6245225"/>
            <a:ext cx="21431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6900" y="6245225"/>
            <a:ext cx="29067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78600" y="6245225"/>
            <a:ext cx="21431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653228-224C-400A-8734-119E9FA9E32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27.jpeg"/><Relationship Id="rId7" Type="http://schemas.openxmlformats.org/officeDocument/2006/relationships/image" Target="../media/image24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0" Type="http://schemas.openxmlformats.org/officeDocument/2006/relationships/oleObject" Target="../embeddings/oleObject4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2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0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3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0.bin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39.emf"/><Relationship Id="rId4" Type="http://schemas.openxmlformats.org/officeDocument/2006/relationships/image" Target="../media/image36.emf"/><Relationship Id="rId9" Type="http://schemas.openxmlformats.org/officeDocument/2006/relationships/oleObject" Target="../embeddings/oleObject14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1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40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5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44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8975" y="2205038"/>
            <a:ext cx="7802563" cy="792162"/>
          </a:xfrm>
        </p:spPr>
        <p:txBody>
          <a:bodyPr/>
          <a:lstStyle/>
          <a:p>
            <a:r>
              <a:rPr lang="ru-RU" sz="2800" i="1">
                <a:solidFill>
                  <a:schemeClr val="accent2"/>
                </a:solidFill>
              </a:rPr>
              <a:t>Брошюра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9700" y="2924175"/>
            <a:ext cx="6426200" cy="623888"/>
          </a:xfrm>
        </p:spPr>
        <p:txBody>
          <a:bodyPr/>
          <a:lstStyle/>
          <a:p>
            <a:r>
              <a:rPr lang="ru-RU" b="1" i="1">
                <a:solidFill>
                  <a:schemeClr val="accent2"/>
                </a:solidFill>
              </a:rPr>
              <a:t>«БЮДЖЕТ</a:t>
            </a:r>
            <a:r>
              <a:rPr lang="ru-RU" i="1">
                <a:solidFill>
                  <a:schemeClr val="accent2"/>
                </a:solidFill>
              </a:rPr>
              <a:t> </a:t>
            </a:r>
            <a:r>
              <a:rPr lang="ru-RU" b="1" i="1">
                <a:solidFill>
                  <a:schemeClr val="accent2"/>
                </a:solidFill>
              </a:rPr>
              <a:t>ДЛЯ ГРАЖДАН»</a:t>
            </a:r>
          </a:p>
        </p:txBody>
      </p:sp>
      <p:pic>
        <p:nvPicPr>
          <p:cNvPr id="2052" name="Picture 4" descr="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04813"/>
            <a:ext cx="2312987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25" y="404813"/>
            <a:ext cx="2312988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188" y="4005263"/>
            <a:ext cx="2384425" cy="172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8" y="4005263"/>
            <a:ext cx="2747962" cy="174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3970338"/>
            <a:ext cx="2603500" cy="183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2927350" y="404813"/>
            <a:ext cx="3471863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solidFill>
                  <a:schemeClr val="accent2"/>
                </a:solidFill>
                <a:latin typeface="Times New Roman" pitchFamily="18" charset="0"/>
              </a:rPr>
              <a:t>Муниципальное образование</a:t>
            </a:r>
            <a:r>
              <a:rPr lang="ru-RU" sz="2400" b="1" i="1">
                <a:solidFill>
                  <a:schemeClr val="accent2"/>
                </a:solidFill>
                <a:latin typeface="Times New Roman" pitchFamily="18" charset="0"/>
              </a:rPr>
              <a:t> </a:t>
            </a:r>
          </a:p>
          <a:p>
            <a:r>
              <a:rPr lang="ru-RU" sz="2400" b="1" i="1">
                <a:solidFill>
                  <a:schemeClr val="accent2"/>
                </a:solidFill>
                <a:latin typeface="Times New Roman" pitchFamily="18" charset="0"/>
              </a:rPr>
              <a:t>Борисоглебское сельское поселение</a:t>
            </a:r>
          </a:p>
          <a:p>
            <a:r>
              <a:rPr lang="ru-RU" sz="2000" b="1" i="1">
                <a:solidFill>
                  <a:schemeClr val="accent2"/>
                </a:solidFill>
                <a:latin typeface="Times New Roman" pitchFamily="18" charset="0"/>
              </a:rPr>
              <a:t>Муромского района</a:t>
            </a:r>
          </a:p>
          <a:p>
            <a:r>
              <a:rPr lang="ru-RU" sz="2000" b="1" i="1">
                <a:solidFill>
                  <a:schemeClr val="accent2"/>
                </a:solidFill>
                <a:latin typeface="Times New Roman" pitchFamily="18" charset="0"/>
              </a:rPr>
              <a:t>Владимирской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88913"/>
            <a:ext cx="8821738" cy="6480175"/>
          </a:xfrm>
        </p:spPr>
        <p:txBody>
          <a:bodyPr/>
          <a:lstStyle/>
          <a:p>
            <a:pPr marL="0" indent="542925" algn="just">
              <a:buFontTx/>
              <a:buNone/>
            </a:pPr>
            <a:r>
              <a:rPr lang="ru-RU" sz="1300">
                <a:latin typeface="Times New Roman" pitchFamily="18" charset="0"/>
              </a:rPr>
              <a:t>.</a:t>
            </a:r>
          </a:p>
          <a:p>
            <a:pPr marL="0" indent="542925" algn="just">
              <a:buFontTx/>
              <a:buNone/>
            </a:pPr>
            <a:endParaRPr lang="ru-RU" sz="1300" b="1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>
              <a:buFontTx/>
              <a:buNone/>
            </a:pPr>
            <a:endParaRPr lang="ru-RU" sz="1300" b="1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>
              <a:buFontTx/>
              <a:buNone/>
            </a:pPr>
            <a:endParaRPr lang="ru-RU" sz="1800" b="1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>
              <a:buFontTx/>
              <a:buNone/>
            </a:pPr>
            <a:endParaRPr lang="ru-RU" sz="1800" b="1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>
              <a:buFontTx/>
              <a:buNone/>
            </a:pPr>
            <a:endParaRPr lang="ru-RU" sz="1800" b="1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7170" name="AutoShape 6"/>
          <p:cNvGrpSpPr>
            <a:grpSpLocks/>
          </p:cNvGrpSpPr>
          <p:nvPr/>
        </p:nvGrpSpPr>
        <p:grpSpPr bwMode="auto">
          <a:xfrm>
            <a:off x="2349500" y="476250"/>
            <a:ext cx="4700588" cy="388938"/>
            <a:chOff x="1233" y="465"/>
            <a:chExt cx="3291" cy="1324"/>
          </a:xfrm>
        </p:grpSpPr>
        <p:pic>
          <p:nvPicPr>
            <p:cNvPr id="105494" name="AutoShape 6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" y="465"/>
              <a:ext cx="3291" cy="1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5495" name="Text Box 23"/>
            <p:cNvSpPr txBox="1">
              <a:spLocks noChangeArrowheads="1"/>
            </p:cNvSpPr>
            <p:nvPr/>
          </p:nvSpPr>
          <p:spPr bwMode="auto">
            <a:xfrm>
              <a:off x="1311" y="543"/>
              <a:ext cx="3138" cy="1170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ru-RU" sz="20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706069" y="1239681"/>
            <a:ext cx="1846144" cy="4099842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1300">
              <a:latin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2728459" y="1239681"/>
            <a:ext cx="1850572" cy="4099842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1300">
              <a:latin typeface="Times New Roman" pitchFamily="18" charset="0"/>
            </a:endParaRP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754920" y="1239681"/>
            <a:ext cx="1917930" cy="4099842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1300">
              <a:latin typeface="Times New Roman" pitchFamily="18" charset="0"/>
            </a:endParaRPr>
          </a:p>
        </p:txBody>
      </p:sp>
      <p:sp>
        <p:nvSpPr>
          <p:cNvPr id="105508" name="Text Box 36"/>
          <p:cNvSpPr txBox="1">
            <a:spLocks noChangeArrowheads="1"/>
          </p:cNvSpPr>
          <p:nvPr/>
        </p:nvSpPr>
        <p:spPr bwMode="auto">
          <a:xfrm>
            <a:off x="687388" y="1412875"/>
            <a:ext cx="19510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/>
          </a:p>
        </p:txBody>
      </p:sp>
      <p:sp>
        <p:nvSpPr>
          <p:cNvPr id="105512" name="Text Box 40"/>
          <p:cNvSpPr txBox="1">
            <a:spLocks noChangeArrowheads="1"/>
          </p:cNvSpPr>
          <p:nvPr/>
        </p:nvSpPr>
        <p:spPr bwMode="auto">
          <a:xfrm>
            <a:off x="830263" y="1268413"/>
            <a:ext cx="1590675" cy="185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00" b="1">
                <a:latin typeface="Times New Roman" pitchFamily="18" charset="0"/>
              </a:rPr>
              <a:t>Дотации </a:t>
            </a:r>
          </a:p>
          <a:p>
            <a:r>
              <a:rPr lang="ru-RU" sz="1400" b="1">
                <a:latin typeface="Times New Roman" pitchFamily="18" charset="0"/>
              </a:rPr>
              <a:t>(</a:t>
            </a:r>
            <a:r>
              <a:rPr lang="ru-RU" sz="1400" b="1" i="1">
                <a:latin typeface="Times New Roman" pitchFamily="18" charset="0"/>
              </a:rPr>
              <a:t>от лат. «</a:t>
            </a:r>
            <a:r>
              <a:rPr lang="en-US" sz="1400" b="1" i="1">
                <a:latin typeface="Times New Roman" pitchFamily="18" charset="0"/>
              </a:rPr>
              <a:t>Dotatio</a:t>
            </a:r>
            <a:r>
              <a:rPr lang="ru-RU" sz="1400" b="1" i="1">
                <a:latin typeface="Times New Roman" pitchFamily="18" charset="0"/>
              </a:rPr>
              <a:t>» -дар, пожертвование</a:t>
            </a:r>
            <a:r>
              <a:rPr lang="ru-RU" sz="1400" b="1">
                <a:latin typeface="Times New Roman" pitchFamily="18" charset="0"/>
              </a:rPr>
              <a:t>)</a:t>
            </a:r>
          </a:p>
          <a:p>
            <a:r>
              <a:rPr lang="ru-RU" sz="1400">
                <a:latin typeface="Times New Roman" pitchFamily="18" charset="0"/>
              </a:rPr>
              <a:t>Предоставляется без определения конкретной цели их использования</a:t>
            </a:r>
          </a:p>
        </p:txBody>
      </p:sp>
      <p:sp>
        <p:nvSpPr>
          <p:cNvPr id="105513" name="Text Box 41"/>
          <p:cNvSpPr txBox="1">
            <a:spLocks noChangeArrowheads="1"/>
          </p:cNvSpPr>
          <p:nvPr/>
        </p:nvSpPr>
        <p:spPr bwMode="auto">
          <a:xfrm>
            <a:off x="2854325" y="1268413"/>
            <a:ext cx="1663700" cy="291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00" b="1">
                <a:latin typeface="Times New Roman" pitchFamily="18" charset="0"/>
              </a:rPr>
              <a:t>Субвенции </a:t>
            </a:r>
          </a:p>
          <a:p>
            <a:r>
              <a:rPr lang="ru-RU" sz="1400" b="1">
                <a:latin typeface="Times New Roman" pitchFamily="18" charset="0"/>
              </a:rPr>
              <a:t>(</a:t>
            </a:r>
            <a:r>
              <a:rPr lang="ru-RU" sz="1400" b="1" i="1">
                <a:latin typeface="Times New Roman" pitchFamily="18" charset="0"/>
              </a:rPr>
              <a:t>от лат.</a:t>
            </a:r>
            <a:r>
              <a:rPr lang="en-US" sz="1400" b="1" i="1">
                <a:latin typeface="Times New Roman" pitchFamily="18" charset="0"/>
              </a:rPr>
              <a:t> </a:t>
            </a:r>
            <a:r>
              <a:rPr lang="ru-RU" sz="1400" b="1" i="1">
                <a:latin typeface="Times New Roman" pitchFamily="18" charset="0"/>
              </a:rPr>
              <a:t>«</a:t>
            </a:r>
            <a:r>
              <a:rPr lang="en-US" sz="1400" b="1" i="1">
                <a:latin typeface="Times New Roman" pitchFamily="18" charset="0"/>
              </a:rPr>
              <a:t>Subvenire</a:t>
            </a:r>
            <a:r>
              <a:rPr lang="ru-RU" sz="1400" b="1" i="1">
                <a:latin typeface="Times New Roman" pitchFamily="18" charset="0"/>
              </a:rPr>
              <a:t>»</a:t>
            </a:r>
            <a:r>
              <a:rPr lang="en-US" sz="1400" b="1" i="1">
                <a:latin typeface="Times New Roman" pitchFamily="18" charset="0"/>
              </a:rPr>
              <a:t> - </a:t>
            </a:r>
            <a:r>
              <a:rPr lang="ru-RU" sz="1400" b="1" i="1">
                <a:latin typeface="Times New Roman" pitchFamily="18" charset="0"/>
              </a:rPr>
              <a:t>приходить на помощь</a:t>
            </a:r>
            <a:r>
              <a:rPr lang="ru-RU" sz="1400" b="1">
                <a:latin typeface="Times New Roman" pitchFamily="18" charset="0"/>
              </a:rPr>
              <a:t>)</a:t>
            </a:r>
          </a:p>
          <a:p>
            <a:r>
              <a:rPr lang="ru-RU" sz="1400">
                <a:latin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105514" name="Text Box 42"/>
          <p:cNvSpPr txBox="1">
            <a:spLocks noChangeArrowheads="1"/>
          </p:cNvSpPr>
          <p:nvPr/>
        </p:nvSpPr>
        <p:spPr bwMode="auto">
          <a:xfrm>
            <a:off x="4806950" y="1268413"/>
            <a:ext cx="1733550" cy="228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00" b="1">
                <a:latin typeface="Times New Roman" pitchFamily="18" charset="0"/>
              </a:rPr>
              <a:t>Субсидии </a:t>
            </a:r>
          </a:p>
          <a:p>
            <a:r>
              <a:rPr lang="ru-RU" sz="1400" b="1" i="1">
                <a:latin typeface="Times New Roman" pitchFamily="18" charset="0"/>
              </a:rPr>
              <a:t>(от лат. «</a:t>
            </a:r>
            <a:r>
              <a:rPr lang="en-US" sz="1400" b="1" i="1">
                <a:latin typeface="Times New Roman" pitchFamily="18" charset="0"/>
              </a:rPr>
              <a:t>Subsiduim</a:t>
            </a:r>
            <a:r>
              <a:rPr lang="ru-RU" sz="1400" b="1" i="1">
                <a:latin typeface="Times New Roman" pitchFamily="18" charset="0"/>
              </a:rPr>
              <a:t>» - поддержка)</a:t>
            </a:r>
          </a:p>
          <a:p>
            <a:r>
              <a:rPr lang="ru-RU" sz="1400">
                <a:latin typeface="Times New Roman" pitchFamily="18" charset="0"/>
              </a:rPr>
              <a:t>Предоставляются на условиях долевого софинансирования расходов других бюджетов</a:t>
            </a:r>
          </a:p>
        </p:txBody>
      </p:sp>
      <p:sp>
        <p:nvSpPr>
          <p:cNvPr id="105515" name="Line 43"/>
          <p:cNvSpPr>
            <a:spLocks noChangeShapeType="1"/>
          </p:cNvSpPr>
          <p:nvPr/>
        </p:nvSpPr>
        <p:spPr bwMode="auto">
          <a:xfrm flipH="1">
            <a:off x="1917700" y="836613"/>
            <a:ext cx="5762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16" name="Line 44"/>
          <p:cNvSpPr>
            <a:spLocks noChangeShapeType="1"/>
          </p:cNvSpPr>
          <p:nvPr/>
        </p:nvSpPr>
        <p:spPr bwMode="auto">
          <a:xfrm flipH="1">
            <a:off x="3795713" y="836613"/>
            <a:ext cx="144462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17" name="Line 45"/>
          <p:cNvSpPr>
            <a:spLocks noChangeShapeType="1"/>
          </p:cNvSpPr>
          <p:nvPr/>
        </p:nvSpPr>
        <p:spPr bwMode="auto">
          <a:xfrm>
            <a:off x="6904038" y="836613"/>
            <a:ext cx="579437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18" name="Text Box 46"/>
          <p:cNvSpPr txBox="1">
            <a:spLocks noChangeArrowheads="1"/>
          </p:cNvSpPr>
          <p:nvPr/>
        </p:nvSpPr>
        <p:spPr bwMode="auto">
          <a:xfrm>
            <a:off x="1916113" y="0"/>
            <a:ext cx="52768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Межбюджетные отношения</a:t>
            </a:r>
            <a:endParaRPr lang="ru-RU" sz="24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848007" y="1239681"/>
            <a:ext cx="1849010" cy="4099842"/>
          </a:xfrm>
          <a:prstGeom prst="flowChartAlternateProcess">
            <a:avLst/>
          </a:prstGeom>
          <a:solidFill>
            <a:srgbClr val="CCFFCC">
              <a:alpha val="72156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1300">
              <a:latin typeface="Times New Roman" pitchFamily="18" charset="0"/>
            </a:endParaRPr>
          </a:p>
        </p:txBody>
      </p:sp>
      <p:sp>
        <p:nvSpPr>
          <p:cNvPr id="105522" name="Line 50"/>
          <p:cNvSpPr>
            <a:spLocks noChangeShapeType="1"/>
          </p:cNvSpPr>
          <p:nvPr/>
        </p:nvSpPr>
        <p:spPr bwMode="auto">
          <a:xfrm>
            <a:off x="5457825" y="836613"/>
            <a:ext cx="144463" cy="360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5523" name="Text Box 51"/>
          <p:cNvSpPr txBox="1">
            <a:spLocks noChangeArrowheads="1"/>
          </p:cNvSpPr>
          <p:nvPr/>
        </p:nvSpPr>
        <p:spPr bwMode="auto">
          <a:xfrm>
            <a:off x="6759575" y="1268413"/>
            <a:ext cx="2024063" cy="36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800" b="1">
                <a:latin typeface="Times New Roman" pitchFamily="18" charset="0"/>
              </a:rPr>
              <a:t>Иные межбюджетные трансферты</a:t>
            </a:r>
            <a:r>
              <a:rPr lang="ru-RU"/>
              <a:t> </a:t>
            </a:r>
            <a:r>
              <a:rPr lang="ru-RU" sz="1400" b="1" i="1">
                <a:latin typeface="Times New Roman" pitchFamily="18" charset="0"/>
              </a:rPr>
              <a:t>(Трансфе́рт от лат. «Transfero»-переношу,перемещаю)</a:t>
            </a:r>
            <a:r>
              <a:rPr lang="ru-RU" sz="1400" b="1"/>
              <a:t> </a:t>
            </a:r>
            <a:r>
              <a:rPr lang="ru-RU" sz="1400"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</a:p>
          <a:p>
            <a:endParaRPr lang="ru-RU" sz="1400" b="1"/>
          </a:p>
          <a:p>
            <a:endParaRPr lang="ru-RU" b="1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2" name="Text Box 4" descr="Розовая тисненая бумага"/>
          <p:cNvSpPr txBox="1">
            <a:spLocks noChangeArrowheads="1"/>
          </p:cNvSpPr>
          <p:nvPr/>
        </p:nvSpPr>
        <p:spPr bwMode="auto">
          <a:xfrm>
            <a:off x="1192213" y="908050"/>
            <a:ext cx="7734300" cy="51181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defRPr>
                <a:solidFill>
                  <a:schemeClr val="tx1"/>
                </a:solidFill>
                <a:latin typeface="Arial" charset="0"/>
              </a:defRPr>
            </a:lvl1pPr>
            <a:lvl2pPr marL="62706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sz="1800" b="1">
                <a:latin typeface="Times New Roman" pitchFamily="18" charset="0"/>
              </a:rPr>
              <a:t>Иные межбюджетные трансферты, передаваемые бюджету Муромского района из бюджета Борисоглебского сельского поселения:</a:t>
            </a:r>
          </a:p>
          <a:p>
            <a:pPr algn="just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в части формирования, утверждения, исполнения бюджета поселения и контроль за исполнением данного бюджета;</a:t>
            </a:r>
          </a:p>
          <a:p>
            <a:pPr algn="just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в части модернизации, реконструкции и капитального строительства объектов по вопросу местного значения – организация в границах поселения электро-, тепло-, газо- и водоснабжения населения, водоотведения, снабжения населения топливом в пределах полномочий, установленных законодательством Российской Федерации;</a:t>
            </a:r>
          </a:p>
          <a:p>
            <a:pPr algn="just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в части обеспечения проживающих в Борисоглебском сельском поселении Муромского района и нуждающихся в жилых помещениях малоимущих граждан жилыми помещениями, в том числе приобретение социального жилья;</a:t>
            </a:r>
          </a:p>
          <a:p>
            <a:pPr algn="just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организация библиотечного обслуживания населения, комплектование и обеспечение сохранности библиотечных фондов библиотек поселения;</a:t>
            </a:r>
          </a:p>
          <a:p>
            <a:pPr algn="just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в части выдачи разрешений на строительство, разрешений на ввод объектов в эксплуатацию при осуществлении строительства, реконструкции, капитального ремонта  объектов капитального строительства, расположенных на территории поселения, утверждение градостроительных планов земельных участков, резервирование земель и изъятие, в том числе путем выкупа, земельных участков в границах поселения для муниципальных нужд, по  вопросу местного значения;</a:t>
            </a:r>
          </a:p>
          <a:p>
            <a:pPr algn="just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в части проведения совместных действий по организации и осуществлению деятельности единой дежурно-диспетчерской службы Муромского района.</a:t>
            </a:r>
            <a:endParaRPr lang="ru-RU" sz="1600">
              <a:latin typeface="Times New Roman" pitchFamily="18" charset="0"/>
            </a:endParaRPr>
          </a:p>
        </p:txBody>
      </p:sp>
      <p:sp>
        <p:nvSpPr>
          <p:cNvPr id="227333" name="Line 5"/>
          <p:cNvSpPr>
            <a:spLocks noChangeShapeType="1"/>
          </p:cNvSpPr>
          <p:nvPr/>
        </p:nvSpPr>
        <p:spPr bwMode="auto">
          <a:xfrm flipH="1">
            <a:off x="687388" y="1196975"/>
            <a:ext cx="650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7334" name="Line 6"/>
          <p:cNvSpPr>
            <a:spLocks noChangeShapeType="1"/>
          </p:cNvSpPr>
          <p:nvPr/>
        </p:nvSpPr>
        <p:spPr bwMode="auto">
          <a:xfrm>
            <a:off x="687388" y="1773238"/>
            <a:ext cx="650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7335" name="Line 7"/>
          <p:cNvSpPr>
            <a:spLocks noChangeShapeType="1"/>
          </p:cNvSpPr>
          <p:nvPr/>
        </p:nvSpPr>
        <p:spPr bwMode="auto">
          <a:xfrm>
            <a:off x="687388" y="2276475"/>
            <a:ext cx="6508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7336" name="Line 8"/>
          <p:cNvSpPr>
            <a:spLocks noChangeShapeType="1"/>
          </p:cNvSpPr>
          <p:nvPr/>
        </p:nvSpPr>
        <p:spPr bwMode="auto">
          <a:xfrm>
            <a:off x="687388" y="3213100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7337" name="Line 9"/>
          <p:cNvSpPr>
            <a:spLocks noChangeShapeType="1"/>
          </p:cNvSpPr>
          <p:nvPr/>
        </p:nvSpPr>
        <p:spPr bwMode="auto">
          <a:xfrm>
            <a:off x="687388" y="3933825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7338" name="Line 10"/>
          <p:cNvSpPr>
            <a:spLocks noChangeShapeType="1"/>
          </p:cNvSpPr>
          <p:nvPr/>
        </p:nvSpPr>
        <p:spPr bwMode="auto">
          <a:xfrm>
            <a:off x="687388" y="4508500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7339" name="Line 11"/>
          <p:cNvSpPr>
            <a:spLocks noChangeShapeType="1"/>
          </p:cNvSpPr>
          <p:nvPr/>
        </p:nvSpPr>
        <p:spPr bwMode="auto">
          <a:xfrm>
            <a:off x="687388" y="5876925"/>
            <a:ext cx="6492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7340" name="Line 12"/>
          <p:cNvSpPr>
            <a:spLocks noChangeShapeType="1"/>
          </p:cNvSpPr>
          <p:nvPr/>
        </p:nvSpPr>
        <p:spPr bwMode="auto">
          <a:xfrm>
            <a:off x="687388" y="1196975"/>
            <a:ext cx="0" cy="46799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Text Box 2" descr="Голубая тисненая бумага"/>
          <p:cNvSpPr txBox="1">
            <a:spLocks noChangeArrowheads="1"/>
          </p:cNvSpPr>
          <p:nvPr/>
        </p:nvSpPr>
        <p:spPr bwMode="auto">
          <a:xfrm>
            <a:off x="541338" y="188913"/>
            <a:ext cx="8169275" cy="70167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33CC"/>
                </a:solidFill>
                <a:latin typeface="Times New Roman" pitchFamily="18" charset="0"/>
              </a:rPr>
              <a:t>Основные экономические показатели развития экономики муниципального образования Борисоглебское сельское поселение</a:t>
            </a:r>
          </a:p>
        </p:txBody>
      </p:sp>
      <p:sp>
        <p:nvSpPr>
          <p:cNvPr id="263171" name="Text Box 3"/>
          <p:cNvSpPr txBox="1">
            <a:spLocks noChangeArrowheads="1"/>
          </p:cNvSpPr>
          <p:nvPr/>
        </p:nvSpPr>
        <p:spPr bwMode="auto">
          <a:xfrm>
            <a:off x="4878388" y="1989138"/>
            <a:ext cx="4365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1800"/>
          </a:p>
        </p:txBody>
      </p:sp>
      <p:graphicFrame>
        <p:nvGraphicFramePr>
          <p:cNvPr id="263192" name="Object 24"/>
          <p:cNvGraphicFramePr>
            <a:graphicFrameLocks noChangeAspect="1"/>
          </p:cNvGraphicFramePr>
          <p:nvPr>
            <p:ph sz="quarter" idx="1"/>
          </p:nvPr>
        </p:nvGraphicFramePr>
        <p:xfrm>
          <a:off x="341313" y="3789363"/>
          <a:ext cx="4249737" cy="2808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6" name="Диаграмма" r:id="rId4" imgW="5153200" imgH="3076719" progId="Excel.Chart.8">
                  <p:embed/>
                </p:oleObj>
              </mc:Choice>
              <mc:Fallback>
                <p:oleObj name="Диаграмма" r:id="rId4" imgW="5153200" imgH="3076719" progId="Excel.Chart.8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3" y="3789363"/>
                        <a:ext cx="4249737" cy="2808287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87" name="Object 19"/>
          <p:cNvGraphicFramePr>
            <a:graphicFrameLocks noChangeAspect="1"/>
          </p:cNvGraphicFramePr>
          <p:nvPr>
            <p:ph sz="quarter" idx="2"/>
          </p:nvPr>
        </p:nvGraphicFramePr>
        <p:xfrm>
          <a:off x="4662488" y="981075"/>
          <a:ext cx="4319587" cy="2757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7" name="Диаграмма" r:id="rId6" imgW="6867449" imgH="4181551" progId="Excel.Chart.8">
                  <p:embed/>
                </p:oleObj>
              </mc:Choice>
              <mc:Fallback>
                <p:oleObj name="Диаграмма" r:id="rId6" imgW="6867449" imgH="4181551" progId="Excel.Chart.8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2488" y="981075"/>
                        <a:ext cx="4319587" cy="2757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88" name="Object 20"/>
          <p:cNvGraphicFramePr>
            <a:graphicFrameLocks noChangeAspect="1"/>
          </p:cNvGraphicFramePr>
          <p:nvPr>
            <p:ph sz="quarter" idx="3"/>
          </p:nvPr>
        </p:nvGraphicFramePr>
        <p:xfrm>
          <a:off x="269875" y="981075"/>
          <a:ext cx="4392613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8" name="Диаграмма" r:id="rId8" imgW="6867449" imgH="4181551" progId="Excel.Chart.8">
                  <p:embed/>
                </p:oleObj>
              </mc:Choice>
              <mc:Fallback>
                <p:oleObj name="Диаграмма" r:id="rId8" imgW="6867449" imgH="4181551" progId="Excel.Chart.8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981075"/>
                        <a:ext cx="4392613" cy="2759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3193" name="Object 25"/>
          <p:cNvGraphicFramePr>
            <a:graphicFrameLocks noChangeAspect="1"/>
          </p:cNvGraphicFramePr>
          <p:nvPr>
            <p:ph sz="quarter" idx="4"/>
          </p:nvPr>
        </p:nvGraphicFramePr>
        <p:xfrm>
          <a:off x="4733925" y="3806825"/>
          <a:ext cx="4176713" cy="279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199" name="Диаграмма" r:id="rId10" imgW="3676774" imgH="2028749" progId="Excel.Chart.8">
                  <p:embed/>
                </p:oleObj>
              </mc:Choice>
              <mc:Fallback>
                <p:oleObj name="Диаграмма" r:id="rId10" imgW="3676774" imgH="2028749" progId="Excel.Char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3806825"/>
                        <a:ext cx="4176713" cy="279082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438" y="908050"/>
            <a:ext cx="8747125" cy="5073650"/>
          </a:xfrm>
        </p:spPr>
        <p:txBody>
          <a:bodyPr/>
          <a:lstStyle/>
          <a:p>
            <a:pPr>
              <a:buFontTx/>
              <a:buNone/>
            </a:pPr>
            <a:r>
              <a:rPr lang="ru-RU" sz="1200" b="1">
                <a:latin typeface="Times New Roman" pitchFamily="18" charset="0"/>
              </a:rPr>
              <a:t>Основные характеристики бюджета Борисоглебского сельского поселения на 2013 – 2016 годы, млн. рублей</a:t>
            </a:r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title"/>
          </p:nvPr>
        </p:nvSpPr>
        <p:spPr>
          <a:xfrm>
            <a:off x="630238" y="188913"/>
            <a:ext cx="8262937" cy="6921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</a:extLst>
        </p:spPr>
        <p:txBody>
          <a:bodyPr/>
          <a:lstStyle/>
          <a:p>
            <a:r>
              <a:rPr lang="ru-RU" sz="2400" b="1" i="1" u="sng"/>
              <a:t>Общие характеристики доходов и расходов бюджета поселения</a:t>
            </a:r>
          </a:p>
        </p:txBody>
      </p:sp>
      <p:sp>
        <p:nvSpPr>
          <p:cNvPr id="176282" name="Line 154"/>
          <p:cNvSpPr>
            <a:spLocks noChangeShapeType="1"/>
          </p:cNvSpPr>
          <p:nvPr/>
        </p:nvSpPr>
        <p:spPr bwMode="auto">
          <a:xfrm>
            <a:off x="5253038" y="1296988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6690" name="Line 562"/>
          <p:cNvSpPr>
            <a:spLocks noChangeShapeType="1"/>
          </p:cNvSpPr>
          <p:nvPr/>
        </p:nvSpPr>
        <p:spPr bwMode="auto">
          <a:xfrm>
            <a:off x="5495925" y="17383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78216" name="Object 1064"/>
          <p:cNvGraphicFramePr>
            <a:graphicFrameLocks noChangeAspect="1"/>
          </p:cNvGraphicFramePr>
          <p:nvPr/>
        </p:nvGraphicFramePr>
        <p:xfrm>
          <a:off x="4806950" y="1773238"/>
          <a:ext cx="4373563" cy="309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058" name="Диаграмма" r:id="rId3" imgW="4267200" imgH="2562149" progId="Excel.Chart.8">
                  <p:embed/>
                </p:oleObj>
              </mc:Choice>
              <mc:Fallback>
                <p:oleObj name="Диаграмма" r:id="rId3" imgW="4267200" imgH="2562149" progId="Excel.Chart.8">
                  <p:embed/>
                  <p:pic>
                    <p:nvPicPr>
                      <p:cNvPr id="0" name="Object 10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50" y="1773238"/>
                        <a:ext cx="4373563" cy="309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8379" name="Line 1227"/>
          <p:cNvSpPr>
            <a:spLocks noChangeShapeType="1"/>
          </p:cNvSpPr>
          <p:nvPr/>
        </p:nvSpPr>
        <p:spPr bwMode="auto">
          <a:xfrm>
            <a:off x="4527550" y="1171575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8380" name="Line 1228"/>
          <p:cNvSpPr>
            <a:spLocks noChangeShapeType="1"/>
          </p:cNvSpPr>
          <p:nvPr/>
        </p:nvSpPr>
        <p:spPr bwMode="auto">
          <a:xfrm>
            <a:off x="4527550" y="1409700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9005" name="Line 1853"/>
          <p:cNvSpPr>
            <a:spLocks noChangeShapeType="1"/>
          </p:cNvSpPr>
          <p:nvPr/>
        </p:nvSpPr>
        <p:spPr bwMode="auto">
          <a:xfrm>
            <a:off x="5116513" y="19288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3817" name="Line 2217"/>
          <p:cNvSpPr>
            <a:spLocks noChangeShapeType="1"/>
          </p:cNvSpPr>
          <p:nvPr/>
        </p:nvSpPr>
        <p:spPr bwMode="auto">
          <a:xfrm>
            <a:off x="5116513" y="1928813"/>
            <a:ext cx="0" cy="0"/>
          </a:xfrm>
          <a:prstGeom prst="line">
            <a:avLst/>
          </a:prstGeom>
          <a:noFill/>
          <a:ln w="12700" cap="rnd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aphicFrame>
        <p:nvGraphicFramePr>
          <p:cNvPr id="284057" name="Group 2457"/>
          <p:cNvGraphicFramePr>
            <a:graphicFrameLocks noGrp="1"/>
          </p:cNvGraphicFramePr>
          <p:nvPr/>
        </p:nvGraphicFramePr>
        <p:xfrm>
          <a:off x="198438" y="1341438"/>
          <a:ext cx="4679950" cy="4515805"/>
        </p:xfrm>
        <a:graphic>
          <a:graphicData uri="http://schemas.openxmlformats.org/drawingml/2006/table">
            <a:tbl>
              <a:tblPr/>
              <a:tblGrid>
                <a:gridCol w="1414462"/>
                <a:gridCol w="693738"/>
                <a:gridCol w="642937"/>
                <a:gridCol w="642938"/>
                <a:gridCol w="642937"/>
                <a:gridCol w="642938"/>
              </a:tblGrid>
              <a:tr h="765175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Уточненный план на 2013 год по состоянию на 01.10.2013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народных депутатов Борисоглебского сельского поселения "О бюджете Борисоглебского сельского поселения на 2014 год и на плановый период 2015 и 2016 годов"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0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2014 года к 2013 году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35,17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84,40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32,47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36,96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 доходы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15,20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св.200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19,66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20,32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28,17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14,50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51,50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12,81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35,17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29,70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84,40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32,47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36,96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условно утверждаемые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 (-)/ Профицит (+)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1663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 дефицита к объему налоговых и неналоговых доходов, %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850330" y="331788"/>
            <a:ext cx="7728203" cy="914399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Бюджет муниципального образования Борисоглебское сельское поселение составляется на основе:</a:t>
            </a:r>
          </a:p>
        </p:txBody>
      </p:sp>
      <p:sp>
        <p:nvSpPr>
          <p:cNvPr id="177392" name="AutoShape 240"/>
          <p:cNvSpPr>
            <a:spLocks noChangeArrowheads="1"/>
          </p:cNvSpPr>
          <p:nvPr/>
        </p:nvSpPr>
        <p:spPr bwMode="auto">
          <a:xfrm>
            <a:off x="974725" y="1412875"/>
            <a:ext cx="1592263" cy="20161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7393" name="AutoShape 241"/>
          <p:cNvSpPr>
            <a:spLocks noChangeArrowheads="1"/>
          </p:cNvSpPr>
          <p:nvPr/>
        </p:nvSpPr>
        <p:spPr bwMode="auto">
          <a:xfrm>
            <a:off x="3506788" y="1412875"/>
            <a:ext cx="1952625" cy="252095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7394" name="AutoShape 242"/>
          <p:cNvSpPr>
            <a:spLocks noChangeArrowheads="1"/>
          </p:cNvSpPr>
          <p:nvPr/>
        </p:nvSpPr>
        <p:spPr bwMode="auto">
          <a:xfrm>
            <a:off x="6616700" y="1412875"/>
            <a:ext cx="1590675" cy="20161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77396" name="Text Box 244"/>
          <p:cNvSpPr txBox="1">
            <a:spLocks noChangeArrowheads="1"/>
          </p:cNvSpPr>
          <p:nvPr/>
        </p:nvSpPr>
        <p:spPr bwMode="auto">
          <a:xfrm>
            <a:off x="1047750" y="1484313"/>
            <a:ext cx="1446213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latin typeface="Times New Roman" pitchFamily="18" charset="0"/>
              </a:rPr>
              <a:t>Бюджетного послания Президента Российской Федерации о бюджетной политике в 2014-2016 годах от 13.06.2013 года</a:t>
            </a:r>
          </a:p>
        </p:txBody>
      </p:sp>
      <p:sp>
        <p:nvSpPr>
          <p:cNvPr id="177397" name="Text Box 245"/>
          <p:cNvSpPr txBox="1">
            <a:spLocks noChangeArrowheads="1"/>
          </p:cNvSpPr>
          <p:nvPr/>
        </p:nvSpPr>
        <p:spPr bwMode="auto">
          <a:xfrm>
            <a:off x="3578225" y="1412875"/>
            <a:ext cx="1806575" cy="2465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latin typeface="Times New Roman" pitchFamily="18" charset="0"/>
              </a:rPr>
              <a:t>Основных направлений бюджетной и налоговой политики Борисоглебского сельского поселения на 2014 год и на плановый период 2015 и 2016 годов , утвержденных постановлением администрации Борисоглебского сельского поселения от 30.09.2013 № 179</a:t>
            </a:r>
          </a:p>
        </p:txBody>
      </p:sp>
      <p:sp>
        <p:nvSpPr>
          <p:cNvPr id="177398" name="Text Box 246"/>
          <p:cNvSpPr txBox="1">
            <a:spLocks noChangeArrowheads="1"/>
          </p:cNvSpPr>
          <p:nvPr/>
        </p:nvSpPr>
        <p:spPr bwMode="auto">
          <a:xfrm>
            <a:off x="6686550" y="1628775"/>
            <a:ext cx="1443038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>
                <a:latin typeface="Times New Roman" pitchFamily="18" charset="0"/>
              </a:rPr>
              <a:t>Прогноза социально – экономического развития Борисоглебского сельского поселения на 2014- 2016 годы</a:t>
            </a:r>
          </a:p>
        </p:txBody>
      </p:sp>
      <p:sp>
        <p:nvSpPr>
          <p:cNvPr id="177399" name="Text Box 247"/>
          <p:cNvSpPr txBox="1">
            <a:spLocks noChangeArrowheads="1"/>
          </p:cNvSpPr>
          <p:nvPr/>
        </p:nvSpPr>
        <p:spPr bwMode="auto">
          <a:xfrm>
            <a:off x="469900" y="5300663"/>
            <a:ext cx="831373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Times New Roman" pitchFamily="18" charset="0"/>
              </a:rPr>
              <a:t>повышение эффективности расходов и перераспределение бюджетных расходов в пользу приоритетных направлений и проектов, обеспечивающих максимальный эффект экономического роста и достижение измеримых, общественно значимых результатов, наиболее важные из которых установлены Указами Президента Российской Федерации от 07 мая 2012 года.</a:t>
            </a:r>
          </a:p>
        </p:txBody>
      </p:sp>
      <p:sp>
        <p:nvSpPr>
          <p:cNvPr id="2" name="Скругленный прямоугольник 6"/>
          <p:cNvSpPr/>
          <p:nvPr/>
        </p:nvSpPr>
        <p:spPr>
          <a:xfrm>
            <a:off x="987325" y="4145948"/>
            <a:ext cx="7449312" cy="900386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Постановлением администрации Борисоглебского сельского поселения от 30.09.2013 № 179 определены основные направления бюджетной политики поселения на 2014 год и плановый период 2015 и 2016 годов: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8788" y="274638"/>
            <a:ext cx="8262937" cy="633412"/>
          </a:xfrm>
        </p:spPr>
        <p:txBody>
          <a:bodyPr/>
          <a:lstStyle/>
          <a:p>
            <a:r>
              <a:rPr lang="ru-RU" sz="2800" b="1" i="1" u="sng"/>
              <a:t>Доходы бюджета поселения</a:t>
            </a:r>
            <a:r>
              <a:rPr lang="ru-RU" sz="4000" b="1" i="1" u="sng"/>
              <a:t/>
            </a:r>
            <a:br>
              <a:rPr lang="ru-RU" sz="4000" b="1" i="1" u="sng"/>
            </a:br>
            <a:endParaRPr lang="ru-RU" sz="4000" b="1" i="1" u="sng"/>
          </a:p>
        </p:txBody>
      </p:sp>
      <p:sp>
        <p:nvSpPr>
          <p:cNvPr id="179205" name="Text Box 5"/>
          <p:cNvSpPr txBox="1">
            <a:spLocks noChangeArrowheads="1"/>
          </p:cNvSpPr>
          <p:nvPr/>
        </p:nvSpPr>
        <p:spPr bwMode="auto">
          <a:xfrm>
            <a:off x="414338" y="476250"/>
            <a:ext cx="8458200" cy="7397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defRPr>
                <a:solidFill>
                  <a:schemeClr val="tx1"/>
                </a:solidFill>
                <a:latin typeface="Arial" charset="0"/>
              </a:defRPr>
            </a:lvl1pPr>
            <a:lvl2pPr marL="62706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Доходы бюджета поселения сформированы в соответствии с бюджетным законодательством Российской Федерации, законодательством о налогах и сборах, законодательством об иных обязательных платежах (ст.39 Бюджетного кодекса). </a:t>
            </a:r>
          </a:p>
        </p:txBody>
      </p:sp>
      <p:sp>
        <p:nvSpPr>
          <p:cNvPr id="179207" name="Rectangle 7"/>
          <p:cNvSpPr>
            <a:spLocks noChangeArrowheads="1"/>
          </p:cNvSpPr>
          <p:nvPr/>
        </p:nvSpPr>
        <p:spPr bwMode="auto">
          <a:xfrm>
            <a:off x="0" y="1933575"/>
            <a:ext cx="91805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9208" name="Text Box 8"/>
          <p:cNvSpPr txBox="1">
            <a:spLocks noChangeArrowheads="1"/>
          </p:cNvSpPr>
          <p:nvPr/>
        </p:nvSpPr>
        <p:spPr bwMode="auto">
          <a:xfrm>
            <a:off x="414338" y="1196975"/>
            <a:ext cx="3324225" cy="434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defRPr>
                <a:solidFill>
                  <a:schemeClr val="tx1"/>
                </a:solidFill>
                <a:latin typeface="Arial" charset="0"/>
              </a:defRPr>
            </a:lvl1pPr>
            <a:lvl2pPr marL="62706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400">
                <a:latin typeface="Times New Roman" pitchFamily="18" charset="0"/>
              </a:rPr>
              <a:t>         Налоговые и неналоговые доходы бюджета Борисоглебского сельского поселения в 2014 году планируются в сумме 15200,0 тыс. рублей и увеличатся на сумму 8193,0 тыс. рублей (в 2,2 раза) против 2013 года, в связи с передачей в местные бюджеты 15 процентов налоговых доходов консолидированного бюджета Владимирской области от акцизов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Федерации.</a:t>
            </a:r>
          </a:p>
          <a:p>
            <a:pPr algn="just"/>
            <a:r>
              <a:rPr lang="ru-RU" sz="1400">
                <a:latin typeface="Times New Roman" pitchFamily="18" charset="0"/>
              </a:rPr>
              <a:t>         Объем налоговых и неналоговых доходов в 2015 году составит сумму 19664,0 тыс. рублей (129,4 % к 2014 году), в 2016 году – 20324,0 тыс. рублей (103,4 % к 2015 году). </a:t>
            </a:r>
          </a:p>
        </p:txBody>
      </p:sp>
      <p:sp>
        <p:nvSpPr>
          <p:cNvPr id="179209" name="Text Box 9"/>
          <p:cNvSpPr txBox="1">
            <a:spLocks noChangeArrowheads="1"/>
          </p:cNvSpPr>
          <p:nvPr/>
        </p:nvSpPr>
        <p:spPr bwMode="auto">
          <a:xfrm>
            <a:off x="1120775" y="4292600"/>
            <a:ext cx="571023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485775" y="5702300"/>
            <a:ext cx="84582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2231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>
                <a:latin typeface="Times New Roman" pitchFamily="18" charset="0"/>
              </a:rPr>
              <a:t>Наибольший удельный вес в структуре налоговых и неналоговых доходов занимают:</a:t>
            </a:r>
          </a:p>
          <a:p>
            <a:r>
              <a:rPr lang="ru-RU" sz="1400">
                <a:latin typeface="Times New Roman" pitchFamily="18" charset="0"/>
              </a:rPr>
              <a:t>- акцизы на нефтепродукты (в 2014 году – 59,3 %, в 2015 году – 67,2 %, в 2016 году – 66,9 %),</a:t>
            </a:r>
          </a:p>
          <a:p>
            <a:r>
              <a:rPr lang="ru-RU" sz="1400">
                <a:latin typeface="Times New Roman" pitchFamily="18" charset="0"/>
              </a:rPr>
              <a:t>- налог на доходы физических лиц (в 2014 году – 18,1 %, в 2015 году – 15,3 %, в 2016 году – 16,2 %);</a:t>
            </a:r>
          </a:p>
          <a:p>
            <a:r>
              <a:rPr lang="ru-RU" sz="1400">
                <a:latin typeface="Times New Roman" pitchFamily="18" charset="0"/>
              </a:rPr>
              <a:t>- налоги на имущество (в 2014 году – 17,8 %, в 2015 году – 13,7 %, в 2016 году – 13,3 %).</a:t>
            </a:r>
          </a:p>
        </p:txBody>
      </p:sp>
      <p:sp>
        <p:nvSpPr>
          <p:cNvPr id="179212" name="Rectangle 12"/>
          <p:cNvSpPr>
            <a:spLocks noChangeArrowheads="1"/>
          </p:cNvSpPr>
          <p:nvPr/>
        </p:nvSpPr>
        <p:spPr bwMode="auto">
          <a:xfrm>
            <a:off x="0" y="1938338"/>
            <a:ext cx="91805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79211" name="Object 11"/>
          <p:cNvGraphicFramePr>
            <a:graphicFrameLocks noChangeAspect="1"/>
          </p:cNvGraphicFramePr>
          <p:nvPr/>
        </p:nvGraphicFramePr>
        <p:xfrm>
          <a:off x="3509963" y="1412875"/>
          <a:ext cx="5526087" cy="403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9213" name="Диаграмма" r:id="rId3" imgW="5152949" imgH="2981249" progId="MSGraph.Chart.8">
                  <p:embed/>
                </p:oleObj>
              </mc:Choice>
              <mc:Fallback>
                <p:oleObj name="Диаграмма" r:id="rId3" imgW="5152949" imgH="2981249" progId="MSGraph.Char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1412875"/>
                        <a:ext cx="5526087" cy="4032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0" y="1714500"/>
            <a:ext cx="91805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85700" name="AutoShape 4"/>
          <p:cNvSpPr>
            <a:spLocks noChangeArrowheads="1"/>
          </p:cNvSpPr>
          <p:nvPr/>
        </p:nvSpPr>
        <p:spPr bwMode="auto">
          <a:xfrm>
            <a:off x="5097463" y="333375"/>
            <a:ext cx="3903662" cy="719138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5701" name="Text Box 5"/>
          <p:cNvSpPr txBox="1">
            <a:spLocks noChangeArrowheads="1"/>
          </p:cNvSpPr>
          <p:nvPr/>
        </p:nvSpPr>
        <p:spPr bwMode="auto">
          <a:xfrm>
            <a:off x="5238750" y="476250"/>
            <a:ext cx="3686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200">
                <a:latin typeface="Times New Roman" pitchFamily="18" charset="0"/>
              </a:rPr>
              <a:t>В состав налогов на имущество входят налог на имущество физических лиц и земельный налог.</a:t>
            </a:r>
          </a:p>
        </p:txBody>
      </p:sp>
      <p:sp>
        <p:nvSpPr>
          <p:cNvPr id="285702" name="AutoShape 6"/>
          <p:cNvSpPr>
            <a:spLocks noChangeArrowheads="1"/>
          </p:cNvSpPr>
          <p:nvPr/>
        </p:nvSpPr>
        <p:spPr bwMode="auto">
          <a:xfrm>
            <a:off x="5094288" y="1125538"/>
            <a:ext cx="3903662" cy="2449512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5703" name="Text Box 7"/>
          <p:cNvSpPr txBox="1">
            <a:spLocks noChangeArrowheads="1"/>
          </p:cNvSpPr>
          <p:nvPr/>
        </p:nvSpPr>
        <p:spPr bwMode="auto">
          <a:xfrm>
            <a:off x="4229100" y="3933825"/>
            <a:ext cx="42640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285704" name="Text Box 8"/>
          <p:cNvSpPr txBox="1">
            <a:spLocks noChangeArrowheads="1"/>
          </p:cNvSpPr>
          <p:nvPr/>
        </p:nvSpPr>
        <p:spPr bwMode="auto">
          <a:xfrm>
            <a:off x="5238750" y="1196975"/>
            <a:ext cx="368617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200">
                <a:latin typeface="Times New Roman" pitchFamily="18" charset="0"/>
              </a:rPr>
              <a:t>Основной причиной увеличения объема доходов в 2014 году по сравнению с 2013 годом является зачисление в доходы местного бюджета доходов от акцизов на автомобильный и прямогонный бензин, дизельное топливо, моторные масла для дизельных и (или) карбюраторных (инжекторных) двигателей, производимые на территории Российской Федерации, по дифференцированным нормативам отчислений исходя из зачисления в местные бюджеты 15 процентов налоговых доходов консолидированного бюджета Владимирской области от указанного налога.</a:t>
            </a:r>
          </a:p>
        </p:txBody>
      </p:sp>
      <p:sp>
        <p:nvSpPr>
          <p:cNvPr id="285706" name="AutoShape 10"/>
          <p:cNvSpPr>
            <a:spLocks noChangeArrowheads="1"/>
          </p:cNvSpPr>
          <p:nvPr/>
        </p:nvSpPr>
        <p:spPr bwMode="auto">
          <a:xfrm>
            <a:off x="5094288" y="3716338"/>
            <a:ext cx="3832225" cy="2952750"/>
          </a:xfrm>
          <a:prstGeom prst="roundRect">
            <a:avLst>
              <a:gd name="adj" fmla="val 16667"/>
            </a:avLst>
          </a:prstGeom>
          <a:solidFill>
            <a:srgbClr val="9999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85707" name="Text Box 11"/>
          <p:cNvSpPr txBox="1">
            <a:spLocks noChangeArrowheads="1"/>
          </p:cNvSpPr>
          <p:nvPr/>
        </p:nvSpPr>
        <p:spPr bwMode="auto">
          <a:xfrm>
            <a:off x="5238750" y="3789363"/>
            <a:ext cx="3614738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200">
                <a:latin typeface="Times New Roman" pitchFamily="18" charset="0"/>
              </a:rPr>
              <a:t>Неналоговые доходы бюджета Борисоглебского сельского поселения спрогнозированы  на 2014 год и на плановый период 2015 и 2016 годов в суммах по 625,0 тыс. рублей ежегодно.</a:t>
            </a:r>
          </a:p>
          <a:p>
            <a:pPr algn="just"/>
            <a:r>
              <a:rPr lang="ru-RU" sz="1200">
                <a:latin typeface="Times New Roman" pitchFamily="18" charset="0"/>
              </a:rPr>
              <a:t>Структуру неналоговых доходов составляют доходы от использования имущества, находящегося в государственной и муниципальной собственности,  доходы от продажи материальных и нематериальных активов, штрафы, санкции, возмещение ущерба.</a:t>
            </a:r>
          </a:p>
          <a:p>
            <a:pPr algn="just"/>
            <a:r>
              <a:rPr lang="ru-RU" sz="1200">
                <a:latin typeface="Times New Roman" pitchFamily="18" charset="0"/>
              </a:rPr>
              <a:t>Уменьшение объема неналоговых доходов в 2014 году по сравнению с 2013 годом объясняется снижением спроса на объекты государственной и муниципальной собственности. </a:t>
            </a:r>
          </a:p>
        </p:txBody>
      </p:sp>
      <p:sp>
        <p:nvSpPr>
          <p:cNvPr id="285709" name="Rectangle 13"/>
          <p:cNvSpPr>
            <a:spLocks noChangeArrowheads="1"/>
          </p:cNvSpPr>
          <p:nvPr/>
        </p:nvSpPr>
        <p:spPr bwMode="auto">
          <a:xfrm>
            <a:off x="0" y="1714500"/>
            <a:ext cx="91805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85708" name="Object 12"/>
          <p:cNvGraphicFramePr>
            <a:graphicFrameLocks noChangeAspect="1"/>
          </p:cNvGraphicFramePr>
          <p:nvPr/>
        </p:nvGraphicFramePr>
        <p:xfrm>
          <a:off x="198438" y="0"/>
          <a:ext cx="4594225" cy="327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12" name="Диаграмма" r:id="rId3" imgW="4810125" imgH="3429000" progId="MSGraph.Chart.8">
                  <p:embed/>
                </p:oleObj>
              </mc:Choice>
              <mc:Fallback>
                <p:oleObj name="Диаграмма" r:id="rId3" imgW="4810125" imgH="3429000" progId="MSGraph.Chart.8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0"/>
                        <a:ext cx="4594225" cy="3275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5710" name="Object 14"/>
          <p:cNvGraphicFramePr>
            <a:graphicFrameLocks noChangeAspect="1"/>
          </p:cNvGraphicFramePr>
          <p:nvPr>
            <p:ph/>
          </p:nvPr>
        </p:nvGraphicFramePr>
        <p:xfrm>
          <a:off x="125413" y="3182938"/>
          <a:ext cx="4806950" cy="367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13" name="Диаграмма" r:id="rId5" imgW="5838749" imgH="4515002" progId="MSGraph.Chart.8">
                  <p:embed/>
                </p:oleObj>
              </mc:Choice>
              <mc:Fallback>
                <p:oleObj name="Диаграмма" r:id="rId5" imgW="5838749" imgH="4515002" progId="MSGraph.Char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3182938"/>
                        <a:ext cx="4806950" cy="367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14338" y="4868863"/>
            <a:ext cx="8262937" cy="1143000"/>
          </a:xfrm>
        </p:spPr>
        <p:txBody>
          <a:bodyPr/>
          <a:lstStyle/>
          <a:p>
            <a:pPr indent="444500" algn="just"/>
            <a:r>
              <a:rPr lang="ru-RU" sz="1400">
                <a:latin typeface="Times New Roman" pitchFamily="18" charset="0"/>
              </a:rPr>
              <a:t>Доходы дорожного фонда прогнозируются на 2014 год в сумме 10073,0 тыс. рублей. В 2015 году доходы дорожного фонда запланированы в сумме 13213,0 тыс. рублей (131,2 % к 2014 году), к 2016 году доходы дорожного фонда достигнут 13590,0 тыс. рублей (102,9 % к 2015 году).</a:t>
            </a:r>
          </a:p>
        </p:txBody>
      </p:sp>
      <p:graphicFrame>
        <p:nvGraphicFramePr>
          <p:cNvPr id="287858" name="Group 114"/>
          <p:cNvGraphicFramePr>
            <a:graphicFrameLocks noGrp="1"/>
          </p:cNvGraphicFramePr>
          <p:nvPr>
            <p:ph idx="1"/>
          </p:nvPr>
        </p:nvGraphicFramePr>
        <p:xfrm>
          <a:off x="485775" y="2205038"/>
          <a:ext cx="8335963" cy="2286000"/>
        </p:xfrm>
        <a:graphic>
          <a:graphicData uri="http://schemas.openxmlformats.org/drawingml/2006/table">
            <a:tbl>
              <a:tblPr/>
              <a:tblGrid>
                <a:gridCol w="3954463"/>
                <a:gridCol w="1535112"/>
                <a:gridCol w="1484313"/>
                <a:gridCol w="1362075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вида доходов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год, прогноз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год, прогноз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год, прогноз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уплаты акцизов на нефтепродукты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9008,0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13213,0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13590,0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271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бюджету Борисоглебского сельского поселения из бюджета Муромского района  на ремонт и обустройство дорожной сети, находящейся в муниципальной собственности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1065,0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Сумма доходов дорожного фонда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10073,0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13213,0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13590,0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860" name="Rectangle 116"/>
          <p:cNvSpPr>
            <a:spLocks noChangeArrowheads="1"/>
          </p:cNvSpPr>
          <p:nvPr/>
        </p:nvSpPr>
        <p:spPr bwMode="auto">
          <a:xfrm>
            <a:off x="198438" y="4652963"/>
            <a:ext cx="82629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ru-RU" sz="4400" b="1">
              <a:solidFill>
                <a:schemeClr val="tx2"/>
              </a:solidFill>
              <a:latin typeface="Times New Roman" pitchFamily="18" charset="0"/>
            </a:endParaRPr>
          </a:p>
        </p:txBody>
      </p:sp>
      <p:sp>
        <p:nvSpPr>
          <p:cNvPr id="287861" name="Rectangle 117"/>
          <p:cNvSpPr>
            <a:spLocks noChangeArrowheads="1"/>
          </p:cNvSpPr>
          <p:nvPr/>
        </p:nvSpPr>
        <p:spPr bwMode="auto">
          <a:xfrm>
            <a:off x="630238" y="188913"/>
            <a:ext cx="82629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4400" b="1">
                <a:solidFill>
                  <a:schemeClr val="tx2"/>
                </a:solidFill>
                <a:latin typeface="Times New Roman" pitchFamily="18" charset="0"/>
              </a:rPr>
              <a:t>Доходы дорожного фонда</a:t>
            </a:r>
          </a:p>
        </p:txBody>
      </p:sp>
      <p:sp>
        <p:nvSpPr>
          <p:cNvPr id="287862" name="Rectangle 118"/>
          <p:cNvSpPr>
            <a:spLocks noChangeArrowheads="1"/>
          </p:cNvSpPr>
          <p:nvPr/>
        </p:nvSpPr>
        <p:spPr bwMode="auto">
          <a:xfrm>
            <a:off x="414338" y="1341438"/>
            <a:ext cx="855027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1800" b="1">
                <a:solidFill>
                  <a:schemeClr val="tx2"/>
                </a:solidFill>
                <a:latin typeface="Times New Roman" pitchFamily="18" charset="0"/>
              </a:rPr>
              <a:t>Источники формирования доходов дорожного фонда в 2014 – 2016 годах</a:t>
            </a:r>
            <a:r>
              <a:rPr lang="ru-RU" sz="1800">
                <a:solidFill>
                  <a:schemeClr val="tx2"/>
                </a:solidFill>
                <a:latin typeface="Times New Roman" pitchFamily="18" charset="0"/>
              </a:rPr>
              <a:t> </a:t>
            </a:r>
            <a:br>
              <a:rPr lang="ru-RU" sz="18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800">
                <a:solidFill>
                  <a:schemeClr val="tx2"/>
                </a:solidFill>
                <a:latin typeface="Times New Roman" pitchFamily="18" charset="0"/>
              </a:rPr>
              <a:t/>
            </a:r>
            <a:br>
              <a:rPr lang="ru-RU" sz="1800">
                <a:solidFill>
                  <a:schemeClr val="tx2"/>
                </a:solidFill>
                <a:latin typeface="Times New Roman" pitchFamily="18" charset="0"/>
              </a:rPr>
            </a:br>
            <a:r>
              <a:rPr lang="ru-RU" sz="1400">
                <a:solidFill>
                  <a:schemeClr val="tx2"/>
                </a:solidFill>
                <a:latin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6" name="Text Box 6"/>
          <p:cNvSpPr txBox="1">
            <a:spLocks noChangeArrowheads="1"/>
          </p:cNvSpPr>
          <p:nvPr/>
        </p:nvSpPr>
        <p:spPr bwMode="auto">
          <a:xfrm>
            <a:off x="325438" y="5229225"/>
            <a:ext cx="8602662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defRPr>
                <a:solidFill>
                  <a:schemeClr val="tx1"/>
                </a:solidFill>
                <a:latin typeface="Arial" charset="0"/>
              </a:defRPr>
            </a:lvl1pPr>
            <a:lvl2pPr marL="62706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Из общей суммы безвозмездных поступлений от других бюджетов бюджетной системы Российской Федерации в 2014 году в сумме 14502,0 тыс. рублей ожидается поступление дотаций – 10247,0 тыс. рублей (70,7 процентов), субсидий –3043,0 тыс. рублей (21,0 процент), субвенций – 147,0 тыс. рублей (1,0 процент), иных межбюджетных трансфертов – 1065,0 тыс. рублей (7,3%). </a:t>
            </a:r>
          </a:p>
        </p:txBody>
      </p:sp>
      <p:graphicFrame>
        <p:nvGraphicFramePr>
          <p:cNvPr id="204807" name="Object 7"/>
          <p:cNvGraphicFramePr>
            <a:graphicFrameLocks noChangeAspect="1"/>
          </p:cNvGraphicFramePr>
          <p:nvPr>
            <p:ph/>
          </p:nvPr>
        </p:nvGraphicFramePr>
        <p:xfrm>
          <a:off x="630238" y="188913"/>
          <a:ext cx="8353425" cy="494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9" name="Диаграмма" r:id="rId3" imgW="5981700" imgH="4657649" progId="MSGraph.Chart.8">
                  <p:embed/>
                </p:oleObj>
              </mc:Choice>
              <mc:Fallback>
                <p:oleObj name="Диаграмма" r:id="rId3" imgW="5981700" imgH="4657649" progId="MSGraph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188913"/>
                        <a:ext cx="8353425" cy="4945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1049" name="Group 233"/>
          <p:cNvGraphicFramePr>
            <a:graphicFrameLocks noGrp="1"/>
          </p:cNvGraphicFramePr>
          <p:nvPr>
            <p:ph/>
          </p:nvPr>
        </p:nvGraphicFramePr>
        <p:xfrm>
          <a:off x="485775" y="1412875"/>
          <a:ext cx="8496300" cy="4537393"/>
        </p:xfrm>
        <a:graphic>
          <a:graphicData uri="http://schemas.openxmlformats.org/drawingml/2006/table">
            <a:tbl>
              <a:tblPr/>
              <a:tblGrid>
                <a:gridCol w="3729038"/>
                <a:gridCol w="1217612"/>
                <a:gridCol w="887413"/>
                <a:gridCol w="887412"/>
                <a:gridCol w="887413"/>
                <a:gridCol w="887412"/>
              </a:tblGrid>
              <a:tr h="1296988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2013 год (на 01.10.2013)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Прогноз на 2014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2014 года к 2013 году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152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– всего              (КБК 2 00 00000 00 0000 000,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28167,7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14502,0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51,5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12805,0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16639,0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Дотации (КБК 2 02 01000 00 0000 151)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11310,0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10247,0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8190,0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Субсидии (2 02 02000 00 0000 151)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3724,0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3043,0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4468,0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6477,0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Субвенции (2 02 03000 00 0000 151)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102,1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(2 02 04000 00 0000 151)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1219,8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 из бюджета Муромского района (2 02 04000 00 0000 151)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11769,9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1065,0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1048" name="Rectangle 232"/>
          <p:cNvSpPr>
            <a:spLocks noChangeArrowheads="1"/>
          </p:cNvSpPr>
          <p:nvPr/>
        </p:nvSpPr>
        <p:spPr bwMode="auto">
          <a:xfrm>
            <a:off x="414338" y="908050"/>
            <a:ext cx="85502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r>
              <a:rPr lang="ru-RU" sz="1400">
                <a:solidFill>
                  <a:schemeClr val="tx2"/>
                </a:solidFill>
                <a:latin typeface="Times New Roman" pitchFamily="18" charset="0"/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3956" name="Picture 4" descr="Рисунок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3958" name="Rectangle 6"/>
          <p:cNvSpPr>
            <a:spLocks noChangeArrowheads="1"/>
          </p:cNvSpPr>
          <p:nvPr/>
        </p:nvSpPr>
        <p:spPr bwMode="auto">
          <a:xfrm>
            <a:off x="2051050" y="0"/>
            <a:ext cx="5329238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4400" b="1" i="1" u="sng">
                <a:solidFill>
                  <a:schemeClr val="tx2"/>
                </a:solidFill>
              </a:rPr>
              <a:t>Вводная часть</a:t>
            </a:r>
          </a:p>
        </p:txBody>
      </p:sp>
      <p:sp>
        <p:nvSpPr>
          <p:cNvPr id="253960" name="Text Box 8"/>
          <p:cNvSpPr txBox="1">
            <a:spLocks noChangeArrowheads="1"/>
          </p:cNvSpPr>
          <p:nvPr/>
        </p:nvSpPr>
        <p:spPr bwMode="auto">
          <a:xfrm>
            <a:off x="323850" y="1052513"/>
            <a:ext cx="8424863" cy="618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defRPr>
                <a:solidFill>
                  <a:schemeClr val="tx1"/>
                </a:solidFill>
                <a:latin typeface="Arial" charset="0"/>
              </a:defRPr>
            </a:lvl1pPr>
            <a:lvl2pPr marL="62706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30000"/>
              </a:spcBef>
            </a:pPr>
            <a:r>
              <a:rPr lang="ru-RU" sz="1600" dirty="0">
                <a:latin typeface="Times New Roman" pitchFamily="18" charset="0"/>
              </a:rPr>
              <a:t>Бюджет Борисоглебского сельского поселения утверждается в форме решения Совета народных депутатов Борисоглебского сельского поселения о бюджете на очередной финансовый год и на плановый период. </a:t>
            </a:r>
          </a:p>
          <a:p>
            <a:pPr algn="just">
              <a:spcBef>
                <a:spcPct val="30000"/>
              </a:spcBef>
            </a:pPr>
            <a:r>
              <a:rPr lang="ru-RU" sz="1600" dirty="0">
                <a:latin typeface="Times New Roman" pitchFamily="18" charset="0"/>
              </a:rPr>
              <a:t>По вопросу рассмотрения проекта решения Совета народных депутатов Борисоглебского сельского поселения «О бюджете Борисоглебского сельского поселения на очередной финансовый  год и на плановый период» назначаются публичные слушания.  Положение «О публичных слушаниях в муниципальном образовании Борисоглебское сельское поселение  Муромского района Владимирской области» утверждено решением Совета народных депутатов Борисоглебского сельского поселения от 12.05.2006 г. № 26. </a:t>
            </a:r>
          </a:p>
          <a:p>
            <a:pPr algn="just">
              <a:spcBef>
                <a:spcPct val="30000"/>
              </a:spcBef>
            </a:pPr>
            <a:r>
              <a:rPr lang="ru-RU" sz="1600" dirty="0">
                <a:latin typeface="Times New Roman" pitchFamily="18" charset="0"/>
              </a:rPr>
              <a:t>Решением Совета народных депутатов от 21.11.2013 № 52 «О назначении публичных слушаний по проекту решения Совета народных депутатов Борисоглебского сельского поселения «О бюджете Борисоглебского сельского поселения на 2014 год и на плановый период 2015 и 2016 годов»» определены: </a:t>
            </a:r>
          </a:p>
          <a:p>
            <a:pPr algn="just">
              <a:spcBef>
                <a:spcPct val="30000"/>
              </a:spcBef>
              <a:buFontTx/>
              <a:buChar char="-"/>
            </a:pPr>
            <a:r>
              <a:rPr lang="ru-RU" sz="1600" dirty="0">
                <a:latin typeface="Times New Roman" pitchFamily="18" charset="0"/>
              </a:rPr>
              <a:t>дата и место проведения публичных слушаний - 12 декабря 2013 года в 14 час.00 мин.,  с. </a:t>
            </a:r>
            <a:r>
              <a:rPr lang="ru-RU" sz="1600" dirty="0" err="1">
                <a:latin typeface="Times New Roman" pitchFamily="18" charset="0"/>
              </a:rPr>
              <a:t>Борисоглеб</a:t>
            </a:r>
            <a:r>
              <a:rPr lang="ru-RU" sz="1600" dirty="0">
                <a:latin typeface="Times New Roman" pitchFamily="18" charset="0"/>
              </a:rPr>
              <a:t>, ул. Коминтерна, д. 18;</a:t>
            </a:r>
          </a:p>
          <a:p>
            <a:pPr algn="just">
              <a:buFontTx/>
              <a:buChar char="-"/>
            </a:pPr>
            <a:r>
              <a:rPr lang="ru-RU" sz="1600" dirty="0">
                <a:latin typeface="Times New Roman" pitchFamily="18" charset="0"/>
              </a:rPr>
              <a:t>права граждан при проведении публичных слушаний - свои рекомендации по проекту решения Совета народных депутатов «О  бюджете  Борисоглебского  сельского  поселения на 2014 год и  на плановый  период 2015 и 2016 годов» жители Борисоглебского  сельского  поселения  могут письменно направлять в постоянную комиссию, расположенную по адресу: 602212 с. </a:t>
            </a:r>
            <a:r>
              <a:rPr lang="ru-RU" sz="1600" dirty="0" err="1">
                <a:latin typeface="Times New Roman" pitchFamily="18" charset="0"/>
              </a:rPr>
              <a:t>Борисоглеб</a:t>
            </a:r>
            <a:r>
              <a:rPr lang="ru-RU" sz="1600" dirty="0">
                <a:latin typeface="Times New Roman" pitchFamily="18" charset="0"/>
              </a:rPr>
              <a:t> ул. Коминтерна, д.18 Муромского района Владимирской области .</a:t>
            </a:r>
          </a:p>
          <a:p>
            <a:pPr algn="just">
              <a:spcBef>
                <a:spcPct val="30000"/>
              </a:spcBef>
            </a:pPr>
            <a:r>
              <a:rPr lang="ru-RU" sz="1600" dirty="0">
                <a:latin typeface="Times New Roman" pitchFamily="18" charset="0"/>
              </a:rPr>
              <a:t>Бюджет на 2014 год и на плановый период 2015 и 2016 годов утвержден </a:t>
            </a:r>
            <a:r>
              <a:rPr lang="ru-RU" sz="1600" b="1" i="1" dirty="0">
                <a:solidFill>
                  <a:srgbClr val="0033CC"/>
                </a:solidFill>
                <a:latin typeface="Times New Roman" pitchFamily="18" charset="0"/>
              </a:rPr>
              <a:t>решением Совета народных депутатов Борисоглебского сельского поселения от 12.12.2013 г. № 57</a:t>
            </a:r>
            <a:r>
              <a:rPr lang="ru-RU" sz="1600" b="1" dirty="0">
                <a:latin typeface="Times New Roman" pitchFamily="18" charset="0"/>
              </a:rPr>
              <a:t>.</a:t>
            </a:r>
            <a:r>
              <a:rPr lang="ru-RU" sz="1400" b="1" dirty="0">
                <a:latin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4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ru-RU" sz="14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922" name="Rectangle 69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u="sng"/>
              <a:t>Расходы бюджета поселения</a:t>
            </a:r>
          </a:p>
        </p:txBody>
      </p:sp>
      <p:sp>
        <p:nvSpPr>
          <p:cNvPr id="180913" name="Text Box 689"/>
          <p:cNvSpPr txBox="1">
            <a:spLocks noChangeArrowheads="1"/>
          </p:cNvSpPr>
          <p:nvPr/>
        </p:nvSpPr>
        <p:spPr bwMode="auto">
          <a:xfrm>
            <a:off x="325438" y="5300663"/>
            <a:ext cx="5783262" cy="128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defRPr>
                <a:solidFill>
                  <a:schemeClr val="tx1"/>
                </a:solidFill>
                <a:latin typeface="Arial" charset="0"/>
              </a:defRPr>
            </a:lvl1pPr>
            <a:lvl2pPr marL="72231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sz="13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Наибольшую долю в расходах бюджета Борисоглебского сельского поселения в 2014 году составляют расходы по разделам «Национальная экономика» - 34,33%, «Культура, кинематография» - 32,01%, «Жилищно-коммунальное хозяйство» - 21,32%. Наименьшую долю в расходах бюджета составляют расходы по разделам «Физическая культура и спорт» - 0,03%, «Социальная политика» - 0,37%, «Охрана окружающей среды» - 0,39%.</a:t>
            </a:r>
            <a:endParaRPr lang="ru-RU" sz="130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80924" name="Object 700"/>
          <p:cNvGraphicFramePr>
            <a:graphicFrameLocks noChangeAspect="1"/>
          </p:cNvGraphicFramePr>
          <p:nvPr>
            <p:ph sz="half" idx="1"/>
          </p:nvPr>
        </p:nvGraphicFramePr>
        <p:xfrm>
          <a:off x="414338" y="1196975"/>
          <a:ext cx="8496300" cy="410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928" name="Диаграмма" r:id="rId4" imgW="6134100" imgH="3514649" progId="Excel.Chart.8">
                  <p:embed/>
                </p:oleObj>
              </mc:Choice>
              <mc:Fallback>
                <p:oleObj name="Диаграмма" r:id="rId4" imgW="6134100" imgH="3514649" progId="Excel.Chart.8">
                  <p:embed/>
                  <p:pic>
                    <p:nvPicPr>
                      <p:cNvPr id="0" name="Object 7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8" y="1196975"/>
                        <a:ext cx="8496300" cy="410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370" name="Rectangle 122"/>
          <p:cNvSpPr>
            <a:spLocks noChangeArrowheads="1"/>
          </p:cNvSpPr>
          <p:nvPr/>
        </p:nvSpPr>
        <p:spPr bwMode="auto">
          <a:xfrm>
            <a:off x="469900" y="188913"/>
            <a:ext cx="831373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000" b="1">
                <a:solidFill>
                  <a:srgbClr val="000099"/>
                </a:solidFill>
                <a:latin typeface="Times New Roman" pitchFamily="18" charset="0"/>
              </a:rPr>
              <a:t>Динамика расходов бюджета Борисоглебского сельского поселения</a:t>
            </a:r>
            <a:r>
              <a:rPr lang="ru-RU" sz="20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2000" i="1">
                <a:solidFill>
                  <a:srgbClr val="000099"/>
                </a:solidFill>
                <a:latin typeface="Times New Roman" pitchFamily="18" charset="0"/>
              </a:rPr>
              <a:t>(тыс. рублей</a:t>
            </a:r>
            <a:r>
              <a:rPr lang="ru-RU" sz="1600" i="1">
                <a:solidFill>
                  <a:srgbClr val="000099"/>
                </a:solidFill>
                <a:latin typeface="Times New Roman" pitchFamily="18" charset="0"/>
              </a:rPr>
              <a:t>)</a:t>
            </a:r>
          </a:p>
          <a:p>
            <a:endParaRPr lang="ru-RU" sz="1600" i="1">
              <a:solidFill>
                <a:srgbClr val="000099"/>
              </a:solidFill>
              <a:latin typeface="Times New Roman" pitchFamily="18" charset="0"/>
            </a:endParaRPr>
          </a:p>
        </p:txBody>
      </p:sp>
      <p:graphicFrame>
        <p:nvGraphicFramePr>
          <p:cNvPr id="243401" name="Group 3785"/>
          <p:cNvGraphicFramePr>
            <a:graphicFrameLocks noGrp="1"/>
          </p:cNvGraphicFramePr>
          <p:nvPr>
            <p:ph idx="1"/>
          </p:nvPr>
        </p:nvGraphicFramePr>
        <p:xfrm>
          <a:off x="469900" y="1052513"/>
          <a:ext cx="8262938" cy="4756472"/>
        </p:xfrm>
        <a:graphic>
          <a:graphicData uri="http://schemas.openxmlformats.org/drawingml/2006/table">
            <a:tbl>
              <a:tblPr/>
              <a:tblGrid>
                <a:gridCol w="619125"/>
                <a:gridCol w="4465638"/>
                <a:gridCol w="784225"/>
                <a:gridCol w="798512"/>
                <a:gridCol w="796925"/>
                <a:gridCol w="798513"/>
              </a:tblGrid>
              <a:tr h="609600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2013 год по состоянию на 01.10.2013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народных депутатов Борисоглебского сельского поселения "О бюджете Борисоглебского сельского поселения на 2014 год и на плановый период 2015 и 2016 годов"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2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35174,69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29702,00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32469,00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36963,00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2 248,26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2 840,20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3 275,20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4 095,20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254,44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11 261,15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10 197,70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13 337,70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13 714,70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11 143,80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6 332,20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5 711,20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6 894,20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9 537,50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9 507,10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9 466,10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11 580,10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85,90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366,64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14" name="Rectangle 750"/>
          <p:cNvSpPr>
            <a:spLocks noChangeArrowheads="1"/>
          </p:cNvSpPr>
          <p:nvPr/>
        </p:nvSpPr>
        <p:spPr bwMode="auto">
          <a:xfrm>
            <a:off x="269875" y="0"/>
            <a:ext cx="8569325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600" b="1">
                <a:solidFill>
                  <a:schemeClr val="accent2"/>
                </a:solidFill>
                <a:latin typeface="Times New Roman" pitchFamily="18" charset="0"/>
              </a:rPr>
              <a:t>Структура  расходов бюджета Борисоглебского сельского поселения по разделам и подразделам функциональной классификации</a:t>
            </a:r>
          </a:p>
          <a:p>
            <a:pPr algn="r"/>
            <a:r>
              <a:rPr lang="ru-RU" sz="1800" b="1">
                <a:solidFill>
                  <a:schemeClr val="accent2"/>
                </a:solidFill>
                <a:latin typeface="Times New Roman" pitchFamily="18" charset="0"/>
              </a:rPr>
              <a:t>  </a:t>
            </a:r>
            <a:r>
              <a:rPr lang="ru-RU" sz="1800" i="1">
                <a:solidFill>
                  <a:schemeClr val="accent2"/>
                </a:solidFill>
                <a:latin typeface="Times New Roman" pitchFamily="18" charset="0"/>
              </a:rPr>
              <a:t>(тыс.рублей)</a:t>
            </a:r>
          </a:p>
        </p:txBody>
      </p:sp>
      <p:graphicFrame>
        <p:nvGraphicFramePr>
          <p:cNvPr id="270667" name="Group 1355"/>
          <p:cNvGraphicFramePr>
            <a:graphicFrameLocks noGrp="1"/>
          </p:cNvGraphicFramePr>
          <p:nvPr>
            <p:ph/>
          </p:nvPr>
        </p:nvGraphicFramePr>
        <p:xfrm>
          <a:off x="269875" y="981075"/>
          <a:ext cx="8524875" cy="5616578"/>
        </p:xfrm>
        <a:graphic>
          <a:graphicData uri="http://schemas.openxmlformats.org/drawingml/2006/table">
            <a:tbl>
              <a:tblPr/>
              <a:tblGrid>
                <a:gridCol w="792163"/>
                <a:gridCol w="3406775"/>
                <a:gridCol w="1081087"/>
                <a:gridCol w="1082675"/>
                <a:gridCol w="1081088"/>
                <a:gridCol w="1081087"/>
              </a:tblGrid>
              <a:tr h="7508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2013 год по состоянию на 01.10.2013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народных депутатов Борисоглебского сельского поселения "О бюджете Борисоглебского сельского поселения на 2014 год и на плановый период 2015 и 2016 годов"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19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35174,69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29702,00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32469,00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36963,00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2 248,26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2 840,20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3 275,20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4 095,20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665,30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088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1 468,30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1 592,00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1 592,00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1 592,00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262,00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62,56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19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общегосударственные вопросы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52,10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812,20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1 632,20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Мобилизационная и вневойсковая подготовка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144,00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38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254,44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254,44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пожарной безопасности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2072" name="Group 1736"/>
          <p:cNvGraphicFramePr>
            <a:graphicFrameLocks noGrp="1"/>
          </p:cNvGraphicFramePr>
          <p:nvPr>
            <p:ph type="tbl" idx="1"/>
          </p:nvPr>
        </p:nvGraphicFramePr>
        <p:xfrm>
          <a:off x="557213" y="333375"/>
          <a:ext cx="8262937" cy="5313999"/>
        </p:xfrm>
        <a:graphic>
          <a:graphicData uri="http://schemas.openxmlformats.org/drawingml/2006/table">
            <a:tbl>
              <a:tblPr/>
              <a:tblGrid>
                <a:gridCol w="582612"/>
                <a:gridCol w="3354388"/>
                <a:gridCol w="1081087"/>
                <a:gridCol w="1082675"/>
                <a:gridCol w="1081088"/>
                <a:gridCol w="1081087"/>
              </a:tblGrid>
              <a:tr h="3238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2013 год по состоянию на 01.10.2013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народных депутатов Борисоглебского сельского поселения "О бюджете Борисоглебского сельского поселения на 2014 год и на плановый период 2015 и 2016 годов"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606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35174,69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29702,00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32469,00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36963,00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11 261,15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10 197,70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13 337,70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13 714,70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Дорожное хозяйство (дорожные фонды)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11 121,55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10 183,00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13 323,00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13 700,00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0412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национальной экономики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139,60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11 143,80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6 332,20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5 711,20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6 894,20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Жилищное хозяйство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Коммунальное хозяйство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3 909,90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Благоустройство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2 678,60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911,00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жилищно-коммунального хозяйства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4 555,30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4 578,20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4 520,20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4 564,20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0605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охраны окружающей среды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0707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 и оздоровление детей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9 537,50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9 507,10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9 466,10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11 580,10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6 550,60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9 507,10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9 466,10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11 580,10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культуры, кинематографии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2 986,90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852" name="Group 444"/>
          <p:cNvGraphicFramePr>
            <a:graphicFrameLocks noGrp="1"/>
          </p:cNvGraphicFramePr>
          <p:nvPr>
            <p:ph/>
          </p:nvPr>
        </p:nvGraphicFramePr>
        <p:xfrm>
          <a:off x="414338" y="404813"/>
          <a:ext cx="8480425" cy="3139440"/>
        </p:xfrm>
        <a:graphic>
          <a:graphicData uri="http://schemas.openxmlformats.org/drawingml/2006/table">
            <a:tbl>
              <a:tblPr/>
              <a:tblGrid>
                <a:gridCol w="800100"/>
                <a:gridCol w="3354387"/>
                <a:gridCol w="1081088"/>
                <a:gridCol w="1082675"/>
                <a:gridCol w="1081087"/>
                <a:gridCol w="1081088"/>
              </a:tblGrid>
              <a:tr h="5048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Раздел, подраздел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2013 год по состоянию на 01.10.2013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Совета народных депутатов Борисоглебского сельского поселения "О бюджете Борисоглебского сельского поселения на 2014 год и на плановый период 2015 и 2016 годов"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35174,69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29702,00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32469,00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36963,00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85,90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110,80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103,50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1003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населения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3,40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7,30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1101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366,64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1202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Периодическая печать и издательства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366,64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246,00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1 517,00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sp>
        <p:nvSpPr>
          <p:cNvPr id="273851" name="Text Box 443"/>
          <p:cNvSpPr txBox="1">
            <a:spLocks noChangeArrowheads="1"/>
          </p:cNvSpPr>
          <p:nvPr/>
        </p:nvSpPr>
        <p:spPr bwMode="auto">
          <a:xfrm>
            <a:off x="468313" y="3933825"/>
            <a:ext cx="8712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defRPr>
                <a:solidFill>
                  <a:schemeClr val="tx1"/>
                </a:solidFill>
                <a:latin typeface="Arial" charset="0"/>
              </a:defRPr>
            </a:lvl1pPr>
            <a:lvl2pPr marL="808038" algn="l">
              <a:defRPr>
                <a:solidFill>
                  <a:schemeClr val="tx1"/>
                </a:solidFill>
                <a:latin typeface="Arial" charset="0"/>
              </a:defRPr>
            </a:lvl2pPr>
            <a:lvl3pPr marL="987425"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Муниципальный долг на 01 января 2015 года, на 01 января 2016 года, на 01 января 2017 года отсутствует.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69" name="Рисунок 28" descr="http://im3-tub-ru.yandex.net/i?id=298087835-13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0"/>
            <a:ext cx="1698625" cy="1196975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" name="Заголовок 1"/>
          <p:cNvGrpSpPr>
            <a:grpSpLocks noGrp="1"/>
          </p:cNvGrpSpPr>
          <p:nvPr/>
        </p:nvGrpSpPr>
        <p:grpSpPr bwMode="auto">
          <a:xfrm>
            <a:off x="252413" y="115888"/>
            <a:ext cx="7011987" cy="936625"/>
            <a:chOff x="276" y="165"/>
            <a:chExt cx="5204" cy="737"/>
          </a:xfrm>
        </p:grpSpPr>
        <p:pic>
          <p:nvPicPr>
            <p:cNvPr id="194565" name="Заголовок 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" y="165"/>
              <a:ext cx="5204" cy="737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99CC"/>
              </a:solidFill>
              <a:miter lim="800000"/>
              <a:headEnd/>
              <a:tailEnd/>
            </a:ln>
          </p:spPr>
        </p:pic>
        <p:sp>
          <p:nvSpPr>
            <p:cNvPr id="194566" name="Text Box 6"/>
            <p:cNvSpPr txBox="1">
              <a:spLocks noChangeArrowheads="1"/>
            </p:cNvSpPr>
            <p:nvPr/>
          </p:nvSpPr>
          <p:spPr bwMode="auto">
            <a:xfrm>
              <a:off x="288" y="175"/>
              <a:ext cx="5184" cy="718"/>
            </a:xfrm>
            <a:prstGeom prst="rect">
              <a:avLst/>
            </a:prstGeom>
            <a:solidFill>
              <a:srgbClr val="CCCCFF"/>
            </a:solidFill>
            <a:ln w="9525">
              <a:solidFill>
                <a:srgbClr val="0099CC"/>
              </a:solidFill>
              <a:miter lim="800000"/>
              <a:headEnd/>
              <a:tailEnd/>
            </a:ln>
          </p:spPr>
          <p:txBody>
            <a:bodyPr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0" hangingPunct="0">
                <a:lnSpc>
                  <a:spcPct val="90000"/>
                </a:lnSpc>
              </a:pPr>
              <a:r>
                <a:rPr lang="ru-RU" sz="16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муниципального образования «Борисоглебское сельское поселение» в расчете на душу населения </a:t>
              </a:r>
            </a:p>
            <a:p>
              <a:pPr algn="just" eaLnBrk="0" hangingPunct="0">
                <a:lnSpc>
                  <a:spcPct val="90000"/>
                </a:lnSpc>
              </a:pPr>
              <a:r>
                <a:rPr lang="ru-RU" sz="1400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(численность постоянного населения 2013 год – 6591 чел., 2014-2016 годы – 6394 чел.)</a:t>
              </a:r>
            </a:p>
          </p:txBody>
        </p:sp>
      </p:grpSp>
      <p:sp>
        <p:nvSpPr>
          <p:cNvPr id="196670" name="Text Box 2110"/>
          <p:cNvSpPr txBox="1">
            <a:spLocks noChangeArrowheads="1"/>
          </p:cNvSpPr>
          <p:nvPr/>
        </p:nvSpPr>
        <p:spPr bwMode="auto">
          <a:xfrm>
            <a:off x="341313" y="5276850"/>
            <a:ext cx="8675687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defRPr>
                <a:solidFill>
                  <a:schemeClr val="tx1"/>
                </a:solidFill>
                <a:latin typeface="Arial" charset="0"/>
              </a:defRPr>
            </a:lvl1pPr>
            <a:lvl2pPr marL="62706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Наибольшую сумму расходов на душу населения в 2014 году составляют расходы по разделам «Национальная экономика» и «Культура, кинематография», наименьшую сумму на душу населения составляют расходы по разделу «Физическая культура и спорт» (в 2014 – 2016 годах сумма расходов на душу населения в год по разделу составляет 0,13 рублей, при этом доля населения района, систематически занимающихся физической культурой и спортом, в общей численности населения в 2014 году составляет 12%, в 2015  - 13%, в 2016 – 14%. </a:t>
            </a:r>
            <a:endParaRPr lang="ru-RU" sz="1300">
              <a:latin typeface="Times New Roman" pitchFamily="18" charset="0"/>
            </a:endParaRPr>
          </a:p>
        </p:txBody>
      </p:sp>
      <p:graphicFrame>
        <p:nvGraphicFramePr>
          <p:cNvPr id="253611" name="Group 7851"/>
          <p:cNvGraphicFramePr>
            <a:graphicFrameLocks noGrp="1"/>
          </p:cNvGraphicFramePr>
          <p:nvPr>
            <p:ph/>
          </p:nvPr>
        </p:nvGraphicFramePr>
        <p:xfrm>
          <a:off x="341313" y="1268413"/>
          <a:ext cx="8642350" cy="3923349"/>
        </p:xfrm>
        <a:graphic>
          <a:graphicData uri="http://schemas.openxmlformats.org/drawingml/2006/table">
            <a:tbl>
              <a:tblPr/>
              <a:tblGrid>
                <a:gridCol w="592137"/>
                <a:gridCol w="2938463"/>
                <a:gridCol w="574675"/>
                <a:gridCol w="647700"/>
                <a:gridCol w="647700"/>
                <a:gridCol w="649287"/>
                <a:gridCol w="630238"/>
                <a:gridCol w="665162"/>
                <a:gridCol w="576263"/>
                <a:gridCol w="720725"/>
              </a:tblGrid>
              <a:tr h="219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71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 в год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CC"/>
                    </a:solidFill>
                  </a:tcPr>
                </a:tc>
              </a:tr>
              <a:tr h="3095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444,73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5336,78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387,11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4645,29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423,17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5078,04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481,74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5780,89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28,43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341,11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37,02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444,20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42,69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512,23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53,37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640,48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0200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1,82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21,85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1,92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22,99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0300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38,60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2,55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30,65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7,82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0400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142,38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1 708,56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132,91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1 594,89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173,83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2 085,97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178,74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2 144,93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0500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140,90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1 690,76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82,53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990,33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74,43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893,21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89,85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1 078,23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460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0600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17,99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1,21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120,59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1 447,05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123,91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1 486,88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123,37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1 480,47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150,92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1 811,09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1,09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13,03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1,44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17,33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111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1,52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1,56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1200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4,64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55,63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38,47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38,47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3,21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38,47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8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 расходы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9,08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109,01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19,77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237,25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7" name="Rectangle 1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23283" y="509187"/>
            <a:ext cx="7950709" cy="667990"/>
          </a:xfrm>
          <a:prstGeom prst="round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>
                <a:latin typeface="Times New Roman" pitchFamily="18" charset="0"/>
                <a:cs typeface="Times New Roman" pitchFamily="18" charset="0"/>
              </a:rPr>
              <a:t>Расходы бюджета Борисоглебского сельского поселения на содержание органов местного самоуправления </a:t>
            </a:r>
          </a:p>
        </p:txBody>
      </p:sp>
      <p:graphicFrame>
        <p:nvGraphicFramePr>
          <p:cNvPr id="301063" name="Object 7"/>
          <p:cNvGraphicFramePr>
            <a:graphicFrameLocks noChangeAspect="1"/>
          </p:cNvGraphicFramePr>
          <p:nvPr/>
        </p:nvGraphicFramePr>
        <p:xfrm>
          <a:off x="0" y="1196975"/>
          <a:ext cx="4591050" cy="252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1" name="Диаграмма" r:id="rId3" imgW="5372100" imgH="2247900" progId="Excel.Chart.8">
                  <p:embed/>
                </p:oleObj>
              </mc:Choice>
              <mc:Fallback>
                <p:oleObj name="Диаграмма" r:id="rId3" imgW="5372100" imgH="2247900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975"/>
                        <a:ext cx="4591050" cy="2520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4" name="Object 8"/>
          <p:cNvGraphicFramePr>
            <a:graphicFrameLocks noChangeAspect="1"/>
          </p:cNvGraphicFramePr>
          <p:nvPr/>
        </p:nvGraphicFramePr>
        <p:xfrm>
          <a:off x="4446588" y="1268413"/>
          <a:ext cx="4733925" cy="258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2" name="Диаграмма" r:id="rId5" imgW="5448300" imgH="2971800" progId="Excel.Chart.8">
                  <p:embed/>
                </p:oleObj>
              </mc:Choice>
              <mc:Fallback>
                <p:oleObj name="Диаграмма" r:id="rId5" imgW="5448300" imgH="2971800" progId="Excel.Char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46588" y="1268413"/>
                        <a:ext cx="4733925" cy="258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65" name="Object 9"/>
          <p:cNvGraphicFramePr>
            <a:graphicFrameLocks noChangeAspect="1"/>
          </p:cNvGraphicFramePr>
          <p:nvPr/>
        </p:nvGraphicFramePr>
        <p:xfrm>
          <a:off x="269875" y="3729038"/>
          <a:ext cx="4392613" cy="272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3" name="Диаграмма" r:id="rId7" imgW="5533949" imgH="2762402" progId="Excel.Chart.8">
                  <p:embed/>
                </p:oleObj>
              </mc:Choice>
              <mc:Fallback>
                <p:oleObj name="Диаграмма" r:id="rId7" imgW="5533949" imgH="2762402" progId="Excel.Char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875" y="3729038"/>
                        <a:ext cx="4392613" cy="2727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1070" name="Object 14"/>
          <p:cNvGraphicFramePr>
            <a:graphicFrameLocks noChangeAspect="1"/>
          </p:cNvGraphicFramePr>
          <p:nvPr>
            <p:ph idx="1"/>
          </p:nvPr>
        </p:nvGraphicFramePr>
        <p:xfrm>
          <a:off x="4733925" y="3716338"/>
          <a:ext cx="4249738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74" name="Диаграмма" r:id="rId9" imgW="4676851" imgH="2447849" progId="Excel.Chart.8">
                  <p:embed/>
                </p:oleObj>
              </mc:Choice>
              <mc:Fallback>
                <p:oleObj name="Диаграмма" r:id="rId9" imgW="4676851" imgH="2447849" progId="Excel.Chart.8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3925" y="3716338"/>
                        <a:ext cx="4249738" cy="2736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>
                <a:latin typeface="Times New Roman" pitchFamily="18" charset="0"/>
              </a:rPr>
              <a:t>Доля протяженности автомобильных дорог общего пользования местного значения поселения, не отвечающих нормативным требованиям, в общей протяженности автомобильных дорог общего пользования местного значения</a:t>
            </a:r>
          </a:p>
        </p:txBody>
      </p:sp>
      <p:graphicFrame>
        <p:nvGraphicFramePr>
          <p:cNvPr id="303110" name="Object 6"/>
          <p:cNvGraphicFramePr>
            <a:graphicFrameLocks noChangeAspect="1"/>
          </p:cNvGraphicFramePr>
          <p:nvPr>
            <p:ph sz="half" idx="1"/>
          </p:nvPr>
        </p:nvGraphicFramePr>
        <p:xfrm>
          <a:off x="458788" y="2854325"/>
          <a:ext cx="4054475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3" name="Диаграмма" r:id="rId3" imgW="5667451" imgH="2819400" progId="Excel.Chart.8">
                  <p:embed/>
                </p:oleObj>
              </mc:Choice>
              <mc:Fallback>
                <p:oleObj name="Диаграмма" r:id="rId3" imgW="5667451" imgH="2819400" progId="Excel.Char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788" y="2854325"/>
                        <a:ext cx="4054475" cy="201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3111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630238" y="1700213"/>
          <a:ext cx="7993062" cy="410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14" name="Диаграмма" r:id="rId5" imgW="4829251" imgH="2381402" progId="Excel.Chart.8">
                  <p:embed/>
                </p:oleObj>
              </mc:Choice>
              <mc:Fallback>
                <p:oleObj name="Диаграмма" r:id="rId5" imgW="4829251" imgH="2381402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1700213"/>
                        <a:ext cx="7993062" cy="410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541338" y="0"/>
            <a:ext cx="8262937" cy="417513"/>
          </a:xfrm>
        </p:spPr>
        <p:txBody>
          <a:bodyPr/>
          <a:lstStyle/>
          <a:p>
            <a:r>
              <a:rPr lang="ru-RU" sz="3200" b="1" i="1" u="sng"/>
              <a:t>Межбюджетные</a:t>
            </a:r>
            <a:r>
              <a:rPr lang="ru-RU" sz="4000" b="1" i="1" u="sng"/>
              <a:t> </a:t>
            </a:r>
            <a:r>
              <a:rPr lang="ru-RU" sz="3200" b="1" i="1" u="sng"/>
              <a:t>отношения</a:t>
            </a:r>
          </a:p>
        </p:txBody>
      </p: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453026" y="1357621"/>
            <a:ext cx="3823377" cy="1553607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1300">
              <a:latin typeface="Times New Roman" pitchFamily="18" charset="0"/>
            </a:endParaRPr>
          </a:p>
        </p:txBody>
      </p:sp>
      <p:sp>
        <p:nvSpPr>
          <p:cNvPr id="200711" name="Text Box 7"/>
          <p:cNvSpPr txBox="1">
            <a:spLocks noChangeArrowheads="1"/>
          </p:cNvSpPr>
          <p:nvPr/>
        </p:nvSpPr>
        <p:spPr bwMode="auto">
          <a:xfrm>
            <a:off x="485775" y="1484313"/>
            <a:ext cx="3600450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300" b="1">
                <a:latin typeface="Times New Roman" pitchFamily="18" charset="0"/>
              </a:rPr>
              <a:t>Из бюджета Владимирской области:</a:t>
            </a:r>
          </a:p>
          <a:p>
            <a:pPr algn="l"/>
            <a:r>
              <a:rPr lang="ru-RU" sz="1200">
                <a:latin typeface="Times New Roman" pitchFamily="18" charset="0"/>
              </a:rPr>
              <a:t>- дотации бюджетам поселений на выравнивание бюджетной обеспеченности из регионального Фонда финансовой поддержки 5651,0 тыс. рублей;</a:t>
            </a:r>
          </a:p>
          <a:p>
            <a:pPr algn="l">
              <a:buFontTx/>
              <a:buChar char="-"/>
            </a:pPr>
            <a:r>
              <a:rPr lang="ru-RU" sz="1200">
                <a:latin typeface="Times New Roman" pitchFamily="18" charset="0"/>
              </a:rPr>
              <a:t> субсидии 3043,0 тыс. рублей;</a:t>
            </a:r>
          </a:p>
          <a:p>
            <a:pPr algn="l">
              <a:buFontTx/>
              <a:buChar char="-"/>
            </a:pPr>
            <a:r>
              <a:rPr lang="ru-RU" sz="1200">
                <a:latin typeface="Times New Roman" pitchFamily="18" charset="0"/>
              </a:rPr>
              <a:t> субвенции 147,0 тыс. рублей.</a:t>
            </a:r>
          </a:p>
        </p:txBody>
      </p:sp>
      <p:sp>
        <p:nvSpPr>
          <p:cNvPr id="2" name="AutoShape 7"/>
          <p:cNvSpPr>
            <a:spLocks noChangeArrowheads="1"/>
          </p:cNvSpPr>
          <p:nvPr/>
        </p:nvSpPr>
        <p:spPr bwMode="auto">
          <a:xfrm>
            <a:off x="453010" y="3023706"/>
            <a:ext cx="3821816" cy="2544676"/>
          </a:xfrm>
          <a:prstGeom prst="flowChartAlternateProcess">
            <a:avLst/>
          </a:prstGeom>
          <a:solidFill>
            <a:srgbClr val="CCFFCC">
              <a:alpha val="7411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ru-RU" sz="1300">
              <a:latin typeface="Times New Roman" pitchFamily="18" charset="0"/>
            </a:endParaRPr>
          </a:p>
        </p:txBody>
      </p:sp>
      <p:sp>
        <p:nvSpPr>
          <p:cNvPr id="200730" name="AutoShape 26"/>
          <p:cNvSpPr>
            <a:spLocks noChangeArrowheads="1"/>
          </p:cNvSpPr>
          <p:nvPr/>
        </p:nvSpPr>
        <p:spPr bwMode="auto">
          <a:xfrm>
            <a:off x="5168900" y="2349500"/>
            <a:ext cx="2963863" cy="1800225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0731" name="Text Box 27"/>
          <p:cNvSpPr txBox="1">
            <a:spLocks noChangeArrowheads="1"/>
          </p:cNvSpPr>
          <p:nvPr/>
        </p:nvSpPr>
        <p:spPr bwMode="auto">
          <a:xfrm>
            <a:off x="5310188" y="2636838"/>
            <a:ext cx="274796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БЮДЖЕТ МУНИЦИПАЛЬНОГО ОБРАЗОВАНИЯ БОРИСОГЛЕБСКОЕ СЕЛЬСКОЕ ПОСЕЛЕНИЕ</a:t>
            </a:r>
          </a:p>
        </p:txBody>
      </p:sp>
      <p:sp>
        <p:nvSpPr>
          <p:cNvPr id="200740" name="Text Box 36"/>
          <p:cNvSpPr txBox="1">
            <a:spLocks noChangeArrowheads="1"/>
          </p:cNvSpPr>
          <p:nvPr/>
        </p:nvSpPr>
        <p:spPr bwMode="auto">
          <a:xfrm>
            <a:off x="557213" y="3284538"/>
            <a:ext cx="3654425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300" b="1">
                <a:latin typeface="Times New Roman" pitchFamily="18" charset="0"/>
              </a:rPr>
              <a:t>Из бюджета МО Муромский район:</a:t>
            </a:r>
          </a:p>
          <a:p>
            <a:pPr algn="just"/>
            <a:r>
              <a:rPr lang="ru-RU" sz="1200">
                <a:latin typeface="Times New Roman" pitchFamily="18" charset="0"/>
              </a:rPr>
              <a:t>-дотации на выравнивание  бюджетной  обеспеченности из районного Фонда финансовой поддержки  поселений 4596,0 тыс. рублей;</a:t>
            </a:r>
          </a:p>
          <a:p>
            <a:pPr algn="just"/>
            <a:r>
              <a:rPr lang="ru-RU" sz="1200">
                <a:latin typeface="Times New Roman" pitchFamily="18" charset="0"/>
              </a:rPr>
              <a:t>-иные межбюджетные трансферты, передаваемые бюджетам поселений из бюджетов муниципальных районов на осуществление части полномочий по решению вопросов местного значения в соответствии с заключенными соглашениями 1065,0 тыс. рублей.</a:t>
            </a:r>
          </a:p>
        </p:txBody>
      </p:sp>
      <p:sp>
        <p:nvSpPr>
          <p:cNvPr id="200751" name="AutoShape 47"/>
          <p:cNvSpPr>
            <a:spLocks noChangeArrowheads="1"/>
          </p:cNvSpPr>
          <p:nvPr/>
        </p:nvSpPr>
        <p:spPr bwMode="auto">
          <a:xfrm rot="5400000">
            <a:off x="5532438" y="327025"/>
            <a:ext cx="792162" cy="3252788"/>
          </a:xfrm>
          <a:custGeom>
            <a:avLst/>
            <a:gdLst>
              <a:gd name="G0" fmla="+- 15126 0 0"/>
              <a:gd name="G1" fmla="+- 2912 0 0"/>
              <a:gd name="G2" fmla="+- 12158 0 2912"/>
              <a:gd name="G3" fmla="+- G2 0 2912"/>
              <a:gd name="G4" fmla="*/ G3 32768 32059"/>
              <a:gd name="G5" fmla="*/ G4 1 2"/>
              <a:gd name="G6" fmla="+- 21600 0 15126"/>
              <a:gd name="G7" fmla="*/ G6 2912 6079"/>
              <a:gd name="G8" fmla="+- G7 15126 0"/>
              <a:gd name="T0" fmla="*/ 15126 w 21600"/>
              <a:gd name="T1" fmla="*/ 0 h 21600"/>
              <a:gd name="T2" fmla="*/ 15126 w 21600"/>
              <a:gd name="T3" fmla="*/ 12158 h 21600"/>
              <a:gd name="T4" fmla="*/ 323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0755" name="AutoShape 51"/>
          <p:cNvSpPr>
            <a:spLocks noChangeArrowheads="1"/>
          </p:cNvSpPr>
          <p:nvPr/>
        </p:nvSpPr>
        <p:spPr bwMode="auto">
          <a:xfrm>
            <a:off x="4302125" y="3500438"/>
            <a:ext cx="868363" cy="431800"/>
          </a:xfrm>
          <a:prstGeom prst="rightArrow">
            <a:avLst>
              <a:gd name="adj1" fmla="val 50000"/>
              <a:gd name="adj2" fmla="val 5027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0758" name="AutoShape 54"/>
          <p:cNvSpPr>
            <a:spLocks noChangeArrowheads="1"/>
          </p:cNvSpPr>
          <p:nvPr/>
        </p:nvSpPr>
        <p:spPr bwMode="auto">
          <a:xfrm>
            <a:off x="4949825" y="4652963"/>
            <a:ext cx="3455988" cy="1512887"/>
          </a:xfrm>
          <a:prstGeom prst="flowChartAlternate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0764" name="Text Box 60"/>
          <p:cNvSpPr txBox="1">
            <a:spLocks noChangeArrowheads="1"/>
          </p:cNvSpPr>
          <p:nvPr/>
        </p:nvSpPr>
        <p:spPr bwMode="auto">
          <a:xfrm>
            <a:off x="5094288" y="4797425"/>
            <a:ext cx="3240087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200" b="1">
                <a:latin typeface="Times New Roman" pitchFamily="18" charset="0"/>
              </a:rPr>
              <a:t>Иные межбюджетные трансферты </a:t>
            </a:r>
            <a:r>
              <a:rPr lang="ru-RU" sz="1200">
                <a:latin typeface="Times New Roman" pitchFamily="18" charset="0"/>
              </a:rPr>
              <a:t>передаваемые бюджету Муромского района на осуществление части полномочий по решению вопросов местного значения в соответствии с заключенными соглашениями 2214,0 тыс. рублей.</a:t>
            </a:r>
          </a:p>
        </p:txBody>
      </p:sp>
      <p:sp>
        <p:nvSpPr>
          <p:cNvPr id="200765" name="AutoShape 61"/>
          <p:cNvSpPr>
            <a:spLocks noChangeArrowheads="1"/>
          </p:cNvSpPr>
          <p:nvPr/>
        </p:nvSpPr>
        <p:spPr bwMode="auto">
          <a:xfrm>
            <a:off x="6389688" y="4149725"/>
            <a:ext cx="433387" cy="503238"/>
          </a:xfrm>
          <a:prstGeom prst="downArrow">
            <a:avLst>
              <a:gd name="adj1" fmla="val 50000"/>
              <a:gd name="adj2" fmla="val 290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0766" name="Text Box 62"/>
          <p:cNvSpPr txBox="1">
            <a:spLocks noChangeArrowheads="1"/>
          </p:cNvSpPr>
          <p:nvPr/>
        </p:nvSpPr>
        <p:spPr bwMode="auto">
          <a:xfrm>
            <a:off x="687388" y="549275"/>
            <a:ext cx="8169275" cy="7397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планируемые к получению из областного бюджета  и бюджета муниципального образования Муромский район, направляемые в бюджет муниципального образования Муромский район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/>
              <a:t>Межбюджетные трансферты бюджету Муромского района </a:t>
            </a:r>
            <a:br>
              <a:rPr lang="ru-RU" sz="2000" b="1"/>
            </a:br>
            <a:r>
              <a:rPr lang="ru-RU" sz="2000" b="1"/>
              <a:t>в 2013 – 2016 годах</a:t>
            </a:r>
          </a:p>
        </p:txBody>
      </p:sp>
      <p:sp>
        <p:nvSpPr>
          <p:cNvPr id="292869" name="Rectangle 5"/>
          <p:cNvSpPr>
            <a:spLocks noChangeArrowheads="1"/>
          </p:cNvSpPr>
          <p:nvPr/>
        </p:nvSpPr>
        <p:spPr bwMode="auto">
          <a:xfrm>
            <a:off x="0" y="0"/>
            <a:ext cx="91805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92868" name="Object 4"/>
          <p:cNvGraphicFramePr>
            <a:graphicFrameLocks noChangeAspect="1"/>
          </p:cNvGraphicFramePr>
          <p:nvPr/>
        </p:nvGraphicFramePr>
        <p:xfrm>
          <a:off x="630238" y="1125538"/>
          <a:ext cx="4321175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24" name="Диаграмма" r:id="rId3" imgW="4867275" imgH="2524125" progId="MSGraph.Chart.8">
                  <p:embed/>
                </p:oleObj>
              </mc:Choice>
              <mc:Fallback>
                <p:oleObj name="Диаграмма" r:id="rId3" imgW="4867275" imgH="2524125" progId="MSGraph.Char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1125538"/>
                        <a:ext cx="4321175" cy="2519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70" name="Rectangle 6"/>
          <p:cNvSpPr>
            <a:spLocks noChangeArrowheads="1"/>
          </p:cNvSpPr>
          <p:nvPr/>
        </p:nvSpPr>
        <p:spPr bwMode="auto">
          <a:xfrm>
            <a:off x="773113" y="3573463"/>
            <a:ext cx="8262937" cy="64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ru-RU" sz="1800" b="1">
                <a:solidFill>
                  <a:schemeClr val="tx2"/>
                </a:solidFill>
              </a:rPr>
              <a:t>Общий объем межбюджетных трансфертов бюджету Муромского района из бюджета Борисоглебского сельского поселения </a:t>
            </a:r>
            <a:br>
              <a:rPr lang="ru-RU" sz="1800" b="1">
                <a:solidFill>
                  <a:schemeClr val="tx2"/>
                </a:solidFill>
              </a:rPr>
            </a:br>
            <a:r>
              <a:rPr lang="ru-RU" sz="1800" b="1">
                <a:solidFill>
                  <a:schemeClr val="tx2"/>
                </a:solidFill>
              </a:rPr>
              <a:t>на 2013 – 2016 годы</a:t>
            </a:r>
          </a:p>
        </p:txBody>
      </p:sp>
      <p:graphicFrame>
        <p:nvGraphicFramePr>
          <p:cNvPr id="293123" name="Group 259"/>
          <p:cNvGraphicFramePr>
            <a:graphicFrameLocks noGrp="1"/>
          </p:cNvGraphicFramePr>
          <p:nvPr>
            <p:ph idx="1"/>
          </p:nvPr>
        </p:nvGraphicFramePr>
        <p:xfrm>
          <a:off x="414338" y="4508500"/>
          <a:ext cx="8262937" cy="2086610"/>
        </p:xfrm>
        <a:graphic>
          <a:graphicData uri="http://schemas.openxmlformats.org/drawingml/2006/table">
            <a:tbl>
              <a:tblPr/>
              <a:tblGrid>
                <a:gridCol w="1487487"/>
                <a:gridCol w="1038225"/>
                <a:gridCol w="939800"/>
                <a:gridCol w="1038225"/>
                <a:gridCol w="939800"/>
                <a:gridCol w="939800"/>
                <a:gridCol w="939800"/>
                <a:gridCol w="939800"/>
              </a:tblGrid>
              <a:tr h="238125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524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2013 году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2014 году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проект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 к 2015 году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4=3/2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6=5/3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8=7/5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6538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5294,9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120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5294,9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2214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41,8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12,6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Text Box 2"/>
          <p:cNvSpPr txBox="1">
            <a:spLocks noChangeArrowheads="1"/>
          </p:cNvSpPr>
          <p:nvPr/>
        </p:nvSpPr>
        <p:spPr bwMode="auto">
          <a:xfrm>
            <a:off x="252413" y="260350"/>
            <a:ext cx="8602662" cy="569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rgbClr val="000099"/>
                </a:solidFill>
                <a:latin typeface="Times New Roman" pitchFamily="18" charset="0"/>
              </a:rPr>
              <a:t>Основные понятия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ru-RU" sz="2400" b="1">
              <a:solidFill>
                <a:srgbClr val="000099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Бюджет</a:t>
            </a:r>
            <a:r>
              <a:rPr lang="ru-RU" sz="160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</a:rPr>
              <a:t>– </a:t>
            </a:r>
            <a:r>
              <a:rPr lang="ru-RU" sz="1500">
                <a:latin typeface="Times New Roman" pitchFamily="18" charset="0"/>
              </a:rPr>
              <a:t>форма образования и расходования денежных средств, предназначенных для   финансового обеспечения задач и функций государства и местного самоуправления.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1600" b="1">
                <a:latin typeface="Times New Roman" pitchFamily="18" charset="0"/>
              </a:rPr>
              <a:t>Очередной финансовый год</a:t>
            </a:r>
            <a:r>
              <a:rPr lang="ru-RU" sz="1600">
                <a:latin typeface="Times New Roman" pitchFamily="18" charset="0"/>
              </a:rPr>
              <a:t> – </a:t>
            </a:r>
            <a:r>
              <a:rPr lang="ru-RU" sz="1500">
                <a:latin typeface="Times New Roman" pitchFamily="18" charset="0"/>
              </a:rPr>
              <a:t>год, следующий за текущим финансовым годом.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1600" b="1">
                <a:latin typeface="Times New Roman" pitchFamily="18" charset="0"/>
              </a:rPr>
              <a:t>Плановый период</a:t>
            </a:r>
            <a:r>
              <a:rPr lang="ru-RU" sz="1600">
                <a:latin typeface="Times New Roman" pitchFamily="18" charset="0"/>
              </a:rPr>
              <a:t> – </a:t>
            </a:r>
            <a:r>
              <a:rPr lang="ru-RU" sz="1500">
                <a:latin typeface="Times New Roman" pitchFamily="18" charset="0"/>
              </a:rPr>
              <a:t>два финансовых года, следующие за очередным финансовым годом.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Бюджетная система</a:t>
            </a:r>
            <a:r>
              <a:rPr lang="ru-RU" sz="1600">
                <a:latin typeface="Times New Roman" pitchFamily="18" charset="0"/>
              </a:rPr>
              <a:t> – </a:t>
            </a:r>
            <a:r>
              <a:rPr lang="ru-RU" sz="1500">
                <a:latin typeface="Times New Roman" pitchFamily="18" charset="0"/>
              </a:rPr>
              <a:t>основанная на экономических отношениях и государственном устройстве, регулируемая нормами права совокупность бюджетов различных территориальных уровней.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Доходы</a:t>
            </a:r>
            <a:r>
              <a:rPr lang="ru-RU" sz="1600" b="1">
                <a:solidFill>
                  <a:srgbClr val="000099"/>
                </a:solidFill>
              </a:rPr>
              <a:t> </a:t>
            </a: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бюджета 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</a:rPr>
              <a:t>– </a:t>
            </a:r>
            <a:r>
              <a:rPr lang="ru-RU" sz="1500">
                <a:latin typeface="Times New Roman" pitchFamily="18" charset="0"/>
              </a:rPr>
              <a:t>денежные средства, поступающие в бюджет в соответствии с законодательством.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Расходы бюджета</a:t>
            </a:r>
            <a:r>
              <a:rPr lang="ru-RU" sz="1600" b="1">
                <a:solidFill>
                  <a:srgbClr val="0033CC"/>
                </a:solidFill>
                <a:latin typeface="Times New Roman" pitchFamily="18" charset="0"/>
              </a:rPr>
              <a:t> – </a:t>
            </a:r>
            <a:r>
              <a:rPr lang="ru-RU" sz="1500">
                <a:latin typeface="Times New Roman" pitchFamily="18" charset="0"/>
              </a:rPr>
              <a:t>выплачиваемые из бюджета денежные средства, которые направляются на финансовое обеспечение задач и функций государства и местного самоуправления.</a:t>
            </a:r>
            <a:endParaRPr lang="ru-RU" sz="1500" b="1"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Бюджетные ассигнования</a:t>
            </a:r>
            <a:r>
              <a:rPr lang="ru-RU" sz="1600">
                <a:solidFill>
                  <a:srgbClr val="0033CC"/>
                </a:solidFill>
                <a:latin typeface="Times New Roman" pitchFamily="18" charset="0"/>
              </a:rPr>
              <a:t> – </a:t>
            </a:r>
            <a:r>
              <a:rPr lang="ru-RU" sz="1500">
                <a:latin typeface="Times New Roman" pitchFamily="18" charset="0"/>
              </a:rPr>
              <a:t>предельные объемы денежных средств, предусмотренных в соответствующем финансовом году для исполнения бюджетных обязательств.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Бюджетные обязательства</a:t>
            </a:r>
            <a:r>
              <a:rPr lang="ru-RU" sz="160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</a:rPr>
              <a:t>- </a:t>
            </a:r>
            <a:r>
              <a:rPr lang="ru-RU" sz="1500">
                <a:latin typeface="Times New Roman" pitchFamily="18" charset="0"/>
              </a:rPr>
              <a:t>обязанность расходования средств бюджета в течение определенного срока, возникающая в соответствии с законом (решением) о бюджете и со сводной бюджетной росписью.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Муниципальный долг</a:t>
            </a:r>
            <a:r>
              <a:rPr lang="ru-RU" sz="1600">
                <a:latin typeface="Times New Roman" pitchFamily="18" charset="0"/>
              </a:rPr>
              <a:t> - </a:t>
            </a:r>
            <a:r>
              <a:rPr lang="ru-RU" sz="1500">
                <a:latin typeface="Times New Roman" pitchFamily="18" charset="0"/>
              </a:rPr>
              <a:t>долговые обязательства, принятые на себя муниципальным образованием.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Межбюджетные отношения – </a:t>
            </a:r>
            <a:r>
              <a:rPr lang="ru-RU" sz="1500">
                <a:latin typeface="Times New Roman" pitchFamily="18" charset="0"/>
              </a:rPr>
              <a:t>это финансовые отношения между федеральными органами власти, органами власти субъектов РФ и муниципальными образованиями по вопросам регулирования бюджетных правоотношений, организации и осуществления бюджетного процесса.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Межбюджетные трансферты</a:t>
            </a:r>
            <a:r>
              <a:rPr lang="ru-RU" sz="1600">
                <a:latin typeface="Times New Roman" pitchFamily="18" charset="0"/>
              </a:rPr>
              <a:t> – </a:t>
            </a:r>
            <a:r>
              <a:rPr lang="ru-RU" sz="1500">
                <a:latin typeface="Times New Roman" pitchFamily="18" charset="0"/>
              </a:rPr>
              <a:t>денежные средства, перечисляемые из одного бюджета бюджетной системы РФ другому.</a:t>
            </a: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Консолидированный бюджет муниципального образования</a:t>
            </a:r>
            <a:r>
              <a:rPr lang="ru-RU" sz="1600">
                <a:latin typeface="Times New Roman" pitchFamily="18" charset="0"/>
              </a:rPr>
              <a:t> – </a:t>
            </a:r>
            <a:r>
              <a:rPr lang="ru-RU" sz="1500">
                <a:latin typeface="Times New Roman" pitchFamily="18" charset="0"/>
              </a:rPr>
              <a:t>это свод бюджетов всех уровней на соответствующей территории. Консолидированный (сводный) бюджет выполняет функцию объединений бюджетных показателей территории.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0"/>
            <a:ext cx="8262938" cy="908050"/>
          </a:xfrm>
        </p:spPr>
        <p:txBody>
          <a:bodyPr/>
          <a:lstStyle/>
          <a:p>
            <a:r>
              <a:rPr lang="ru-RU" sz="3600" b="1" i="1" u="sng"/>
              <a:t>Дополнительная информация</a:t>
            </a:r>
          </a:p>
        </p:txBody>
      </p:sp>
      <p:sp>
        <p:nvSpPr>
          <p:cNvPr id="208900" name="Text Box 4"/>
          <p:cNvSpPr txBox="1">
            <a:spLocks noChangeArrowheads="1"/>
          </p:cNvSpPr>
          <p:nvPr>
            <p:ph type="body" idx="1"/>
          </p:nvPr>
        </p:nvSpPr>
        <p:spPr>
          <a:xfrm>
            <a:off x="1843088" y="765175"/>
            <a:ext cx="5565775" cy="360363"/>
          </a:xfrm>
          <a:solidFill>
            <a:schemeClr val="accent1"/>
          </a:solidFill>
          <a:ln cap="flat" algn="ctr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ru-RU" sz="2000" b="1">
                <a:latin typeface="Times New Roman" pitchFamily="18" charset="0"/>
              </a:rPr>
              <a:t>Программный бюджет</a:t>
            </a:r>
          </a:p>
        </p:txBody>
      </p:sp>
      <p:sp>
        <p:nvSpPr>
          <p:cNvPr id="208901" name="Text Box 5"/>
          <p:cNvSpPr txBox="1">
            <a:spLocks noChangeArrowheads="1"/>
          </p:cNvSpPr>
          <p:nvPr/>
        </p:nvSpPr>
        <p:spPr bwMode="auto">
          <a:xfrm>
            <a:off x="541338" y="1268413"/>
            <a:ext cx="82423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defRPr>
                <a:solidFill>
                  <a:schemeClr val="tx1"/>
                </a:solidFill>
                <a:latin typeface="Arial" charset="0"/>
              </a:defRPr>
            </a:lvl1pPr>
            <a:lvl2pPr marL="62706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В целях повышения эффективности и результативности бюджетных расходов муниципального образования Борисоглебское сельское поселение принято решение: формировать и исполнять расходную часть бюджета поселения через реализацию 15 муниципальных программ. Бюджет поселения на 2014 – 2016 годы – </a:t>
            </a:r>
            <a:r>
              <a:rPr lang="ru-RU" sz="1400" b="1" i="1">
                <a:latin typeface="Times New Roman" pitchFamily="18" charset="0"/>
              </a:rPr>
              <a:t>программный бюджет.</a:t>
            </a:r>
          </a:p>
        </p:txBody>
      </p:sp>
      <p:sp>
        <p:nvSpPr>
          <p:cNvPr id="208902" name="Text Box 6"/>
          <p:cNvSpPr txBox="1">
            <a:spLocks noChangeArrowheads="1"/>
          </p:cNvSpPr>
          <p:nvPr/>
        </p:nvSpPr>
        <p:spPr bwMode="auto">
          <a:xfrm>
            <a:off x="1336675" y="2205038"/>
            <a:ext cx="65801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Зачем формировать и исполнять бюджет по программам?</a:t>
            </a:r>
          </a:p>
        </p:txBody>
      </p:sp>
      <p:pic>
        <p:nvPicPr>
          <p:cNvPr id="208903" name="Picture 7" descr="це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2997200"/>
            <a:ext cx="1012825" cy="1008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904" name="Text Box 8"/>
          <p:cNvSpPr txBox="1">
            <a:spLocks noChangeArrowheads="1"/>
          </p:cNvSpPr>
          <p:nvPr/>
        </p:nvSpPr>
        <p:spPr bwMode="auto">
          <a:xfrm>
            <a:off x="1047750" y="3860800"/>
            <a:ext cx="7953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ЦЕЛЬ</a:t>
            </a:r>
          </a:p>
        </p:txBody>
      </p:sp>
      <p:sp>
        <p:nvSpPr>
          <p:cNvPr id="208905" name="Line 9"/>
          <p:cNvSpPr>
            <a:spLocks noChangeShapeType="1"/>
          </p:cNvSpPr>
          <p:nvPr/>
        </p:nvSpPr>
        <p:spPr bwMode="auto">
          <a:xfrm>
            <a:off x="1987550" y="3573463"/>
            <a:ext cx="5778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06" name="Line 10"/>
          <p:cNvSpPr>
            <a:spLocks noChangeShapeType="1"/>
          </p:cNvSpPr>
          <p:nvPr/>
        </p:nvSpPr>
        <p:spPr bwMode="auto">
          <a:xfrm>
            <a:off x="2205038" y="2997200"/>
            <a:ext cx="0" cy="12239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07" name="Line 11"/>
          <p:cNvSpPr>
            <a:spLocks noChangeShapeType="1"/>
          </p:cNvSpPr>
          <p:nvPr/>
        </p:nvSpPr>
        <p:spPr bwMode="auto">
          <a:xfrm>
            <a:off x="2205038" y="2997200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08" name="Line 12"/>
          <p:cNvSpPr>
            <a:spLocks noChangeShapeType="1"/>
          </p:cNvSpPr>
          <p:nvPr/>
        </p:nvSpPr>
        <p:spPr bwMode="auto">
          <a:xfrm>
            <a:off x="2205038" y="4221163"/>
            <a:ext cx="36036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09" name="AutoShape 13"/>
          <p:cNvSpPr>
            <a:spLocks noChangeArrowheads="1"/>
          </p:cNvSpPr>
          <p:nvPr/>
        </p:nvSpPr>
        <p:spPr bwMode="auto">
          <a:xfrm>
            <a:off x="2565400" y="2708275"/>
            <a:ext cx="1230313" cy="504825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10" name="AutoShape 14"/>
          <p:cNvSpPr>
            <a:spLocks noChangeArrowheads="1"/>
          </p:cNvSpPr>
          <p:nvPr/>
        </p:nvSpPr>
        <p:spPr bwMode="auto">
          <a:xfrm>
            <a:off x="2565400" y="3357563"/>
            <a:ext cx="1230313" cy="504825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11" name="AutoShape 15"/>
          <p:cNvSpPr>
            <a:spLocks noChangeArrowheads="1"/>
          </p:cNvSpPr>
          <p:nvPr/>
        </p:nvSpPr>
        <p:spPr bwMode="auto">
          <a:xfrm>
            <a:off x="2565400" y="3933825"/>
            <a:ext cx="1230313" cy="504825"/>
          </a:xfrm>
          <a:prstGeom prst="flowChartAlternateProcess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12" name="Text Box 16"/>
          <p:cNvSpPr txBox="1">
            <a:spLocks noChangeArrowheads="1"/>
          </p:cNvSpPr>
          <p:nvPr/>
        </p:nvSpPr>
        <p:spPr bwMode="auto">
          <a:xfrm>
            <a:off x="2638425" y="2781300"/>
            <a:ext cx="108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FF0000"/>
                </a:solidFill>
                <a:latin typeface="Times New Roman" pitchFamily="18" charset="0"/>
              </a:rPr>
              <a:t>Задача 1</a:t>
            </a:r>
          </a:p>
        </p:txBody>
      </p:sp>
      <p:sp>
        <p:nvSpPr>
          <p:cNvPr id="208913" name="Text Box 17"/>
          <p:cNvSpPr txBox="1">
            <a:spLocks noChangeArrowheads="1"/>
          </p:cNvSpPr>
          <p:nvPr/>
        </p:nvSpPr>
        <p:spPr bwMode="auto">
          <a:xfrm>
            <a:off x="2638425" y="3429000"/>
            <a:ext cx="108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FF0000"/>
                </a:solidFill>
                <a:latin typeface="Times New Roman" pitchFamily="18" charset="0"/>
              </a:rPr>
              <a:t>Задача 2</a:t>
            </a:r>
          </a:p>
        </p:txBody>
      </p:sp>
      <p:sp>
        <p:nvSpPr>
          <p:cNvPr id="208914" name="Text Box 18"/>
          <p:cNvSpPr txBox="1">
            <a:spLocks noChangeArrowheads="1"/>
          </p:cNvSpPr>
          <p:nvPr/>
        </p:nvSpPr>
        <p:spPr bwMode="auto">
          <a:xfrm>
            <a:off x="2638425" y="4005263"/>
            <a:ext cx="10826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solidFill>
                  <a:srgbClr val="FF0000"/>
                </a:solidFill>
                <a:latin typeface="Times New Roman" pitchFamily="18" charset="0"/>
              </a:rPr>
              <a:t>Задача 3</a:t>
            </a:r>
          </a:p>
        </p:txBody>
      </p:sp>
      <p:sp>
        <p:nvSpPr>
          <p:cNvPr id="208915" name="Line 19"/>
          <p:cNvSpPr>
            <a:spLocks noChangeShapeType="1"/>
          </p:cNvSpPr>
          <p:nvPr/>
        </p:nvSpPr>
        <p:spPr bwMode="auto">
          <a:xfrm>
            <a:off x="3795713" y="29972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16" name="Line 20"/>
          <p:cNvSpPr>
            <a:spLocks noChangeShapeType="1"/>
          </p:cNvSpPr>
          <p:nvPr/>
        </p:nvSpPr>
        <p:spPr bwMode="auto">
          <a:xfrm>
            <a:off x="3795713" y="3644900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18" name="AutoShape 22"/>
          <p:cNvSpPr>
            <a:spLocks noChangeArrowheads="1"/>
          </p:cNvSpPr>
          <p:nvPr/>
        </p:nvSpPr>
        <p:spPr bwMode="auto">
          <a:xfrm>
            <a:off x="4083050" y="2708275"/>
            <a:ext cx="504825" cy="503238"/>
          </a:xfrm>
          <a:prstGeom prst="flowChartConnector">
            <a:avLst/>
          </a:prstGeom>
          <a:gradFill rotWithShape="1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19" name="AutoShape 23"/>
          <p:cNvSpPr>
            <a:spLocks noChangeArrowheads="1"/>
          </p:cNvSpPr>
          <p:nvPr/>
        </p:nvSpPr>
        <p:spPr bwMode="auto">
          <a:xfrm>
            <a:off x="4806950" y="2708275"/>
            <a:ext cx="504825" cy="503238"/>
          </a:xfrm>
          <a:prstGeom prst="flowChartConnector">
            <a:avLst/>
          </a:prstGeom>
          <a:gradFill rotWithShape="1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20" name="AutoShape 24"/>
          <p:cNvSpPr>
            <a:spLocks noChangeArrowheads="1"/>
          </p:cNvSpPr>
          <p:nvPr/>
        </p:nvSpPr>
        <p:spPr bwMode="auto">
          <a:xfrm>
            <a:off x="5530850" y="2708275"/>
            <a:ext cx="504825" cy="503238"/>
          </a:xfrm>
          <a:prstGeom prst="flowChartConnector">
            <a:avLst/>
          </a:prstGeom>
          <a:gradFill rotWithShape="1">
            <a:gsLst>
              <a:gs pos="0">
                <a:srgbClr val="9999FF"/>
              </a:gs>
              <a:gs pos="100000">
                <a:srgbClr val="9999FF">
                  <a:gamma/>
                  <a:shade val="46275"/>
                  <a:invGamma/>
                </a:srgbClr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21" name="Line 25"/>
          <p:cNvSpPr>
            <a:spLocks noChangeShapeType="1"/>
          </p:cNvSpPr>
          <p:nvPr/>
        </p:nvSpPr>
        <p:spPr bwMode="auto">
          <a:xfrm>
            <a:off x="5313363" y="2997200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22" name="Line 26"/>
          <p:cNvSpPr>
            <a:spLocks noChangeShapeType="1"/>
          </p:cNvSpPr>
          <p:nvPr/>
        </p:nvSpPr>
        <p:spPr bwMode="auto">
          <a:xfrm>
            <a:off x="4591050" y="2997200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23" name="AutoShape 27"/>
          <p:cNvSpPr>
            <a:spLocks noChangeArrowheads="1"/>
          </p:cNvSpPr>
          <p:nvPr/>
        </p:nvSpPr>
        <p:spPr bwMode="auto">
          <a:xfrm>
            <a:off x="4083050" y="3357563"/>
            <a:ext cx="504825" cy="503237"/>
          </a:xfrm>
          <a:prstGeom prst="flowChartConnector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24" name="AutoShape 28"/>
          <p:cNvSpPr>
            <a:spLocks noChangeArrowheads="1"/>
          </p:cNvSpPr>
          <p:nvPr/>
        </p:nvSpPr>
        <p:spPr bwMode="auto">
          <a:xfrm>
            <a:off x="4806950" y="3357563"/>
            <a:ext cx="504825" cy="503237"/>
          </a:xfrm>
          <a:prstGeom prst="flowChartConnector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25" name="AutoShape 29"/>
          <p:cNvSpPr>
            <a:spLocks noChangeArrowheads="1"/>
          </p:cNvSpPr>
          <p:nvPr/>
        </p:nvSpPr>
        <p:spPr bwMode="auto">
          <a:xfrm>
            <a:off x="5530850" y="3357563"/>
            <a:ext cx="504825" cy="503237"/>
          </a:xfrm>
          <a:prstGeom prst="flowChartConnector">
            <a:avLst/>
          </a:prstGeom>
          <a:solidFill>
            <a:srgbClr val="FFCC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26" name="AutoShape 30"/>
          <p:cNvSpPr>
            <a:spLocks noChangeArrowheads="1"/>
          </p:cNvSpPr>
          <p:nvPr/>
        </p:nvSpPr>
        <p:spPr bwMode="auto">
          <a:xfrm>
            <a:off x="4083050" y="3933825"/>
            <a:ext cx="504825" cy="503238"/>
          </a:xfrm>
          <a:prstGeom prst="flowChartConnector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27" name="AutoShape 31"/>
          <p:cNvSpPr>
            <a:spLocks noChangeArrowheads="1"/>
          </p:cNvSpPr>
          <p:nvPr/>
        </p:nvSpPr>
        <p:spPr bwMode="auto">
          <a:xfrm>
            <a:off x="4806950" y="3933825"/>
            <a:ext cx="504825" cy="503238"/>
          </a:xfrm>
          <a:prstGeom prst="flowChartConnector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28" name="AutoShape 32"/>
          <p:cNvSpPr>
            <a:spLocks noChangeArrowheads="1"/>
          </p:cNvSpPr>
          <p:nvPr/>
        </p:nvSpPr>
        <p:spPr bwMode="auto">
          <a:xfrm>
            <a:off x="5530850" y="3933825"/>
            <a:ext cx="504825" cy="503238"/>
          </a:xfrm>
          <a:prstGeom prst="flowChartConnector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29" name="Line 33"/>
          <p:cNvSpPr>
            <a:spLocks noChangeShapeType="1"/>
          </p:cNvSpPr>
          <p:nvPr/>
        </p:nvSpPr>
        <p:spPr bwMode="auto">
          <a:xfrm>
            <a:off x="4591050" y="3644900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30" name="Line 34"/>
          <p:cNvSpPr>
            <a:spLocks noChangeShapeType="1"/>
          </p:cNvSpPr>
          <p:nvPr/>
        </p:nvSpPr>
        <p:spPr bwMode="auto">
          <a:xfrm>
            <a:off x="5313363" y="3644900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31" name="Line 35"/>
          <p:cNvSpPr>
            <a:spLocks noChangeShapeType="1"/>
          </p:cNvSpPr>
          <p:nvPr/>
        </p:nvSpPr>
        <p:spPr bwMode="auto">
          <a:xfrm>
            <a:off x="4591050" y="4149725"/>
            <a:ext cx="2873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32" name="Line 36"/>
          <p:cNvSpPr>
            <a:spLocks noChangeShapeType="1"/>
          </p:cNvSpPr>
          <p:nvPr/>
        </p:nvSpPr>
        <p:spPr bwMode="auto">
          <a:xfrm>
            <a:off x="5313363" y="4149725"/>
            <a:ext cx="2889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33" name="Line 37"/>
          <p:cNvSpPr>
            <a:spLocks noChangeShapeType="1"/>
          </p:cNvSpPr>
          <p:nvPr/>
        </p:nvSpPr>
        <p:spPr bwMode="auto">
          <a:xfrm>
            <a:off x="3795713" y="4149725"/>
            <a:ext cx="28733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34" name="Text Box 38"/>
          <p:cNvSpPr txBox="1">
            <a:spLocks noChangeArrowheads="1"/>
          </p:cNvSpPr>
          <p:nvPr/>
        </p:nvSpPr>
        <p:spPr bwMode="auto">
          <a:xfrm>
            <a:off x="4156075" y="2781300"/>
            <a:ext cx="36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1</a:t>
            </a:r>
          </a:p>
        </p:txBody>
      </p:sp>
      <p:sp>
        <p:nvSpPr>
          <p:cNvPr id="208935" name="Text Box 39"/>
          <p:cNvSpPr txBox="1">
            <a:spLocks noChangeArrowheads="1"/>
          </p:cNvSpPr>
          <p:nvPr/>
        </p:nvSpPr>
        <p:spPr bwMode="auto">
          <a:xfrm>
            <a:off x="4878388" y="2781300"/>
            <a:ext cx="36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2</a:t>
            </a:r>
          </a:p>
        </p:txBody>
      </p:sp>
      <p:sp>
        <p:nvSpPr>
          <p:cNvPr id="208936" name="Text Box 40"/>
          <p:cNvSpPr txBox="1">
            <a:spLocks noChangeArrowheads="1"/>
          </p:cNvSpPr>
          <p:nvPr/>
        </p:nvSpPr>
        <p:spPr bwMode="auto">
          <a:xfrm>
            <a:off x="5602288" y="2781300"/>
            <a:ext cx="36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3</a:t>
            </a:r>
          </a:p>
        </p:txBody>
      </p:sp>
      <p:sp>
        <p:nvSpPr>
          <p:cNvPr id="208937" name="Text Box 41"/>
          <p:cNvSpPr txBox="1">
            <a:spLocks noChangeArrowheads="1"/>
          </p:cNvSpPr>
          <p:nvPr/>
        </p:nvSpPr>
        <p:spPr bwMode="auto">
          <a:xfrm>
            <a:off x="4156075" y="3429000"/>
            <a:ext cx="36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1</a:t>
            </a:r>
          </a:p>
        </p:txBody>
      </p:sp>
      <p:sp>
        <p:nvSpPr>
          <p:cNvPr id="208938" name="Text Box 42"/>
          <p:cNvSpPr txBox="1">
            <a:spLocks noChangeArrowheads="1"/>
          </p:cNvSpPr>
          <p:nvPr/>
        </p:nvSpPr>
        <p:spPr bwMode="auto">
          <a:xfrm>
            <a:off x="4878388" y="3429000"/>
            <a:ext cx="36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2</a:t>
            </a:r>
          </a:p>
        </p:txBody>
      </p:sp>
      <p:sp>
        <p:nvSpPr>
          <p:cNvPr id="208939" name="Text Box 43"/>
          <p:cNvSpPr txBox="1">
            <a:spLocks noChangeArrowheads="1"/>
          </p:cNvSpPr>
          <p:nvPr/>
        </p:nvSpPr>
        <p:spPr bwMode="auto">
          <a:xfrm>
            <a:off x="5602288" y="3429000"/>
            <a:ext cx="36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3</a:t>
            </a:r>
          </a:p>
        </p:txBody>
      </p:sp>
      <p:sp>
        <p:nvSpPr>
          <p:cNvPr id="208940" name="Text Box 44"/>
          <p:cNvSpPr txBox="1">
            <a:spLocks noChangeArrowheads="1"/>
          </p:cNvSpPr>
          <p:nvPr/>
        </p:nvSpPr>
        <p:spPr bwMode="auto">
          <a:xfrm>
            <a:off x="4156075" y="4005263"/>
            <a:ext cx="36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1</a:t>
            </a:r>
          </a:p>
        </p:txBody>
      </p:sp>
      <p:sp>
        <p:nvSpPr>
          <p:cNvPr id="208941" name="Text Box 45"/>
          <p:cNvSpPr txBox="1">
            <a:spLocks noChangeArrowheads="1"/>
          </p:cNvSpPr>
          <p:nvPr/>
        </p:nvSpPr>
        <p:spPr bwMode="auto">
          <a:xfrm>
            <a:off x="4878388" y="4005263"/>
            <a:ext cx="36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2</a:t>
            </a:r>
          </a:p>
        </p:txBody>
      </p:sp>
      <p:sp>
        <p:nvSpPr>
          <p:cNvPr id="208942" name="Text Box 46"/>
          <p:cNvSpPr txBox="1">
            <a:spLocks noChangeArrowheads="1"/>
          </p:cNvSpPr>
          <p:nvPr/>
        </p:nvSpPr>
        <p:spPr bwMode="auto">
          <a:xfrm>
            <a:off x="5602288" y="4005263"/>
            <a:ext cx="361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3</a:t>
            </a:r>
          </a:p>
        </p:txBody>
      </p:sp>
      <p:sp>
        <p:nvSpPr>
          <p:cNvPr id="208943" name="AutoShape 47"/>
          <p:cNvSpPr>
            <a:spLocks/>
          </p:cNvSpPr>
          <p:nvPr/>
        </p:nvSpPr>
        <p:spPr bwMode="auto">
          <a:xfrm>
            <a:off x="6108700" y="2924175"/>
            <a:ext cx="360363" cy="1296988"/>
          </a:xfrm>
          <a:prstGeom prst="rightBrace">
            <a:avLst>
              <a:gd name="adj1" fmla="val 2999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44" name="Rectangle 48"/>
          <p:cNvSpPr>
            <a:spLocks noChangeArrowheads="1"/>
          </p:cNvSpPr>
          <p:nvPr/>
        </p:nvSpPr>
        <p:spPr bwMode="auto">
          <a:xfrm>
            <a:off x="6542088" y="3213100"/>
            <a:ext cx="2024062" cy="64770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8945" name="Text Box 49"/>
          <p:cNvSpPr txBox="1">
            <a:spLocks noChangeArrowheads="1"/>
          </p:cNvSpPr>
          <p:nvPr/>
        </p:nvSpPr>
        <p:spPr bwMode="auto">
          <a:xfrm>
            <a:off x="6615113" y="3213100"/>
            <a:ext cx="187801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Показатели эффективности</a:t>
            </a:r>
          </a:p>
        </p:txBody>
      </p:sp>
      <p:sp>
        <p:nvSpPr>
          <p:cNvPr id="208946" name="Text Box 50"/>
          <p:cNvSpPr txBox="1">
            <a:spLocks noChangeArrowheads="1"/>
          </p:cNvSpPr>
          <p:nvPr/>
        </p:nvSpPr>
        <p:spPr bwMode="auto">
          <a:xfrm>
            <a:off x="541338" y="4652963"/>
            <a:ext cx="82423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defRPr>
                <a:solidFill>
                  <a:schemeClr val="tx1"/>
                </a:solidFill>
                <a:latin typeface="Arial" charset="0"/>
              </a:defRPr>
            </a:lvl1pPr>
            <a:lvl2pPr marL="72231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Основные преимущества программного бюджета — это распределение расходов не по ведомственному принципу а по программам, т.е. увязка бюджетного планирования со стратегическим, затрагивающим различные сферы жизнедеятельности общества и обеспечивающим комплексный подход и прозрачность расходования бюджетных средств. Муниципальная программа имеет цель, задачи и показатели эффективности, которые отражают степень их достижения, т.е. действия и бюджетные средства направлены на достижение заданного результата.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4" name="Text Box 4"/>
          <p:cNvSpPr txBox="1">
            <a:spLocks noChangeArrowheads="1"/>
          </p:cNvSpPr>
          <p:nvPr/>
        </p:nvSpPr>
        <p:spPr bwMode="auto">
          <a:xfrm>
            <a:off x="1120775" y="0"/>
            <a:ext cx="6723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Программный бюджет</a:t>
            </a:r>
          </a:p>
        </p:txBody>
      </p:sp>
      <p:sp>
        <p:nvSpPr>
          <p:cNvPr id="212245" name="Text Box 1301"/>
          <p:cNvSpPr txBox="1">
            <a:spLocks noChangeArrowheads="1"/>
          </p:cNvSpPr>
          <p:nvPr/>
        </p:nvSpPr>
        <p:spPr bwMode="auto">
          <a:xfrm>
            <a:off x="7950200" y="0"/>
            <a:ext cx="123031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>
                <a:latin typeface="Times New Roman" pitchFamily="18" charset="0"/>
              </a:rPr>
              <a:t>(тыс. рублей)</a:t>
            </a:r>
          </a:p>
        </p:txBody>
      </p:sp>
      <p:graphicFrame>
        <p:nvGraphicFramePr>
          <p:cNvPr id="212714" name="Group 1770"/>
          <p:cNvGraphicFramePr>
            <a:graphicFrameLocks noGrp="1"/>
          </p:cNvGraphicFramePr>
          <p:nvPr>
            <p:ph/>
          </p:nvPr>
        </p:nvGraphicFramePr>
        <p:xfrm>
          <a:off x="269875" y="357188"/>
          <a:ext cx="8712200" cy="6403976"/>
        </p:xfrm>
        <a:graphic>
          <a:graphicData uri="http://schemas.openxmlformats.org/drawingml/2006/table">
            <a:tbl>
              <a:tblPr/>
              <a:tblGrid>
                <a:gridCol w="6335713"/>
                <a:gridCol w="792162"/>
                <a:gridCol w="792163"/>
                <a:gridCol w="792162"/>
              </a:tblGrid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29 702,00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32 469,00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36 963,00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«Обеспечение доступным и комфортным жильем населения Борисоглебского сельского поселения  Муромского района на 2014-2016 годы»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164,70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14,70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«Защита населения и территорий Борисоглебского сельского поселения Муромского района от чрезвычайных ситуаций, обеспечение пожарной безопасности и безопасности людей на водных объектах на 2014-2016 годы»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675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культуры Борисоглебского сельского поселения Муромского района на 2014-2016 годы»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9 514,40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9 473,40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11 587,40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физической культуры и спорта в Борисоглебском сельском поселении Муромского района на 2014-2016 годы»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«Развитие муниципальной службы в Борисоглебском сельском поселении Муромского района на 2014-2016 годы»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4 766,20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4 766,20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4 766,20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"Развитие агропромышленного комплекса Борисоглебского сельского поселения Муромского района на 2014-2016 годы"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«Энергосбережение и повышение энергетической эффективности в  Борисоглебском сельском поселении Муромского района на 2014-2016 годы»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 имуществом  Борисоглебского сельского поселения Муромского района на 2014-2016 годы»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115,20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«Управление муниципальными финансами Борисоглебского сельского поселения Муромского района на 2014-2016 годы»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409,00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06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«Охрана окружающей среды и рациональное природопользование на территории Борисоглебского сельского поселения Муромского района на 2014-2016 годы»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«Дорожное хозяйство Борисоглебского сельского поселения Муромского района на 2014-2016 годы»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10 183,00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13 323,00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13 700,00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910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«Реконструкция и капитальный ремонт жилищного фонда Борисоглебского сельского поселения Муромского района на 2014-2016 годы»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253,00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908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Муниципальная программа «Благоустройство территории Борисоглебского сельского поселения Муромского района на 2014-2016 годы»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911,00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2 077,00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Глава администрации Борисоглебского сельского поселения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666,00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6850"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Непрограммные расходы органов исполнительной власти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2 015,50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2 597,50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3 417,50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9559" name="Object 7"/>
          <p:cNvGraphicFramePr>
            <a:graphicFrameLocks noChangeAspect="1"/>
          </p:cNvGraphicFramePr>
          <p:nvPr>
            <p:ph sz="half" idx="2"/>
          </p:nvPr>
        </p:nvGraphicFramePr>
        <p:xfrm>
          <a:off x="125413" y="188913"/>
          <a:ext cx="3673475" cy="2519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6" name="Диаграмма" r:id="rId3" imgW="4676851" imgH="2447849" progId="Excel.Chart.8">
                  <p:embed/>
                </p:oleObj>
              </mc:Choice>
              <mc:Fallback>
                <p:oleObj name="Диаграмма" r:id="rId3" imgW="4676851" imgH="2447849" progId="Excel.Char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413" y="188913"/>
                        <a:ext cx="3673475" cy="2519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63" name="Object 11"/>
          <p:cNvGraphicFramePr>
            <a:graphicFrameLocks noChangeAspect="1"/>
          </p:cNvGraphicFramePr>
          <p:nvPr>
            <p:ph sz="half" idx="1"/>
          </p:nvPr>
        </p:nvGraphicFramePr>
        <p:xfrm>
          <a:off x="3725863" y="404813"/>
          <a:ext cx="5454650" cy="614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7" name="Диаграмма" r:id="rId5" imgW="6572402" imgH="6572402" progId="Excel.Chart.8">
                  <p:embed/>
                </p:oleObj>
              </mc:Choice>
              <mc:Fallback>
                <p:oleObj name="Диаграмма" r:id="rId5" imgW="6572402" imgH="6572402" progId="Excel.Char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5863" y="404813"/>
                        <a:ext cx="5454650" cy="614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 algn="ctr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Text Box 4"/>
          <p:cNvSpPr txBox="1">
            <a:spLocks noChangeArrowheads="1"/>
          </p:cNvSpPr>
          <p:nvPr>
            <p:ph type="body" idx="1"/>
          </p:nvPr>
        </p:nvSpPr>
        <p:spPr>
          <a:xfrm>
            <a:off x="541338" y="115888"/>
            <a:ext cx="8459787" cy="360362"/>
          </a:xfrm>
          <a:solidFill>
            <a:schemeClr val="accent1"/>
          </a:solidFill>
          <a:ln cap="flat" algn="ctr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ru-RU" sz="2000" b="1">
                <a:latin typeface="Times New Roman" pitchFamily="18" charset="0"/>
              </a:rPr>
              <a:t>Реализация Указов Президента Российской Федерации</a:t>
            </a:r>
          </a:p>
        </p:txBody>
      </p:sp>
      <p:graphicFrame>
        <p:nvGraphicFramePr>
          <p:cNvPr id="214601" name="Group 585"/>
          <p:cNvGraphicFramePr>
            <a:graphicFrameLocks noGrp="1"/>
          </p:cNvGraphicFramePr>
          <p:nvPr/>
        </p:nvGraphicFramePr>
        <p:xfrm>
          <a:off x="269875" y="1773238"/>
          <a:ext cx="8675688" cy="2763838"/>
        </p:xfrm>
        <a:graphic>
          <a:graphicData uri="http://schemas.openxmlformats.org/drawingml/2006/table">
            <a:tbl>
              <a:tblPr/>
              <a:tblGrid>
                <a:gridCol w="530225"/>
                <a:gridCol w="4395788"/>
                <a:gridCol w="1301750"/>
                <a:gridCol w="1290637"/>
                <a:gridCol w="1157288"/>
              </a:tblGrid>
              <a:tr h="2889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2014 год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2015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 на 2016 год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</a:tr>
              <a:tr h="78263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Указы Президента Российской Федерации от 7 мая 2012 года № 597 "О мероприятиях по реализации государственной политики"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 поселения  на заработную плату с начислениями работников бюджетной сферы, всего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3002,0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4502,0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6616,0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заработная плата в сфере культуры и кинематографии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3002,0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4502,0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6616,0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 областной бюджет (по Указу Президента)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2852,0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4277,0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6286,0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2701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бюджет поселения - софинансирование к областному бюджету (по Указу Президента)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330,0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14544" name="Text Box 528"/>
          <p:cNvSpPr txBox="1">
            <a:spLocks noChangeArrowheads="1"/>
          </p:cNvSpPr>
          <p:nvPr/>
        </p:nvSpPr>
        <p:spPr bwMode="auto">
          <a:xfrm>
            <a:off x="773113" y="765175"/>
            <a:ext cx="816768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>
                <a:latin typeface="Times New Roman" pitchFamily="18" charset="0"/>
              </a:rPr>
              <a:t>Информация  о бюджетных ассигнованиях в 2014 – 2016 годах на реализацию Указов Президента Российской Федерации (тыс. рублей)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5" name="Text Box 5"/>
          <p:cNvSpPr txBox="1">
            <a:spLocks noChangeArrowheads="1"/>
          </p:cNvSpPr>
          <p:nvPr/>
        </p:nvSpPr>
        <p:spPr bwMode="auto">
          <a:xfrm>
            <a:off x="341313" y="765175"/>
            <a:ext cx="85312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defRPr>
                <a:solidFill>
                  <a:schemeClr val="tx1"/>
                </a:solidFill>
                <a:latin typeface="Arial" charset="0"/>
              </a:defRPr>
            </a:lvl1pPr>
            <a:lvl2pPr marL="62706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С решением Совета народных депутатов Борисоглебского сельского поселения «О бюджете Борисоглебского сельского поселения на 2014 год и на плановый период 2015 и 2016 годов» можно ознакомиться в газете «Муромский край. Документы» за 20 декабря 2013 года № 98 или на сайте администрации Муромского района </a:t>
            </a:r>
            <a:r>
              <a:rPr lang="en-US" sz="1600" u="sng">
                <a:solidFill>
                  <a:srgbClr val="000099"/>
                </a:solidFill>
                <a:latin typeface="Times New Roman" pitchFamily="18" charset="0"/>
              </a:rPr>
              <a:t>www.muromraion.ru</a:t>
            </a:r>
            <a:r>
              <a:rPr lang="ru-RU" sz="1600" u="sng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160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ru-RU" sz="1600">
                <a:latin typeface="Times New Roman" pitchFamily="18" charset="0"/>
              </a:rPr>
              <a:t>в разделе «Финансовое управление».</a:t>
            </a:r>
          </a:p>
        </p:txBody>
      </p:sp>
      <p:sp>
        <p:nvSpPr>
          <p:cNvPr id="215046" name="Text Box 6"/>
          <p:cNvSpPr txBox="1">
            <a:spLocks noChangeArrowheads="1"/>
          </p:cNvSpPr>
          <p:nvPr/>
        </p:nvSpPr>
        <p:spPr bwMode="auto">
          <a:xfrm>
            <a:off x="198438" y="2636838"/>
            <a:ext cx="8602662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542925" algn="l">
              <a:defRPr>
                <a:solidFill>
                  <a:schemeClr val="tx1"/>
                </a:solidFill>
                <a:latin typeface="Arial" charset="0"/>
              </a:defRPr>
            </a:lvl1pPr>
            <a:lvl2pPr marL="72231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800" b="1" u="sng">
                <a:latin typeface="Times New Roman" pitchFamily="18" charset="0"/>
              </a:rPr>
              <a:t>Информация для контактов</a:t>
            </a:r>
          </a:p>
          <a:p>
            <a:pPr algn="ctr">
              <a:spcBef>
                <a:spcPct val="50000"/>
              </a:spcBef>
            </a:pPr>
            <a:endParaRPr lang="ru-RU" sz="1800" b="1" u="sng"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1400">
                <a:latin typeface="Times New Roman" pitchFamily="18" charset="0"/>
              </a:rPr>
              <a:t>Финансовое управление администрации Муромского района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Адрес: пл. Крестьянина, 6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г. Муром, Владимирская обл., 602267</a:t>
            </a:r>
          </a:p>
          <a:p>
            <a:pPr algn="ctr"/>
            <a:r>
              <a:rPr lang="ru-RU" sz="1400">
                <a:latin typeface="Times New Roman" pitchFamily="18" charset="0"/>
              </a:rPr>
              <a:t>тел. (49234) 3-31-95, факс (49234) 2-69-95</a:t>
            </a:r>
          </a:p>
          <a:p>
            <a:pPr algn="ctr"/>
            <a:r>
              <a:rPr lang="en-US" sz="1400">
                <a:latin typeface="Times New Roman" pitchFamily="18" charset="0"/>
              </a:rPr>
              <a:t>e-mail: </a:t>
            </a:r>
            <a:r>
              <a:rPr lang="ru-RU" sz="1400" u="sng">
                <a:latin typeface="Times New Roman" pitchFamily="18" charset="0"/>
              </a:rPr>
              <a:t>rayfu@mail.ru</a:t>
            </a:r>
          </a:p>
          <a:p>
            <a:pPr algn="ctr"/>
            <a:r>
              <a:rPr lang="ru-RU" sz="1400">
                <a:latin typeface="Times New Roman" pitchFamily="18" charset="0"/>
              </a:rPr>
              <a:t>График работы финансового управления:</a:t>
            </a:r>
          </a:p>
          <a:p>
            <a:pPr algn="ctr"/>
            <a:r>
              <a:rPr lang="ru-RU" sz="1400">
                <a:latin typeface="Times New Roman" pitchFamily="18" charset="0"/>
              </a:rPr>
              <a:t>с 8:00 до 17:00 перерыв на обед с 12:00 до 13:0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692150"/>
            <a:ext cx="8261350" cy="823913"/>
          </a:xfrm>
          <a:noFill/>
        </p:spPr>
        <p:txBody>
          <a:bodyPr>
            <a:spAutoFit/>
          </a:bodyPr>
          <a:lstStyle/>
          <a:p>
            <a:pPr marL="0" indent="447675" algn="just">
              <a:buFontTx/>
              <a:buNone/>
            </a:pPr>
            <a:r>
              <a:rPr lang="ru-RU" sz="1500">
                <a:latin typeface="Times New Roman" pitchFamily="18" charset="0"/>
              </a:rPr>
              <a:t>Бюджет состоит из трех основных частей: </a:t>
            </a:r>
            <a:r>
              <a:rPr lang="ru-RU" sz="1500" b="1" i="1">
                <a:latin typeface="Times New Roman" pitchFamily="18" charset="0"/>
              </a:rPr>
              <a:t>доходов, расходов и источников финансирования дефицита бюджета</a:t>
            </a:r>
            <a:r>
              <a:rPr lang="ru-RU" sz="1500" b="1">
                <a:latin typeface="Times New Roman" pitchFamily="18" charset="0"/>
              </a:rPr>
              <a:t>.</a:t>
            </a:r>
            <a:r>
              <a:rPr lang="ru-RU" sz="1500">
                <a:latin typeface="Times New Roman" pitchFamily="18" charset="0"/>
              </a:rPr>
              <a:t> </a:t>
            </a:r>
          </a:p>
          <a:p>
            <a:pPr marL="0" indent="447675" algn="just">
              <a:buFontTx/>
              <a:buNone/>
            </a:pPr>
            <a:r>
              <a:rPr lang="ru-RU" sz="1500">
                <a:latin typeface="Times New Roman" pitchFamily="18" charset="0"/>
              </a:rPr>
              <a:t>Схематично бюджет можно изобразить следующим образом:</a:t>
            </a:r>
          </a:p>
        </p:txBody>
      </p:sp>
      <p:sp>
        <p:nvSpPr>
          <p:cNvPr id="5122" name="AutoShape 34"/>
          <p:cNvSpPr>
            <a:spLocks noChangeArrowheads="1"/>
          </p:cNvSpPr>
          <p:nvPr/>
        </p:nvSpPr>
        <p:spPr bwMode="auto">
          <a:xfrm>
            <a:off x="3091083" y="1866186"/>
            <a:ext cx="2713276" cy="894883"/>
          </a:xfrm>
          <a:prstGeom prst="flowChartAlternateProcess">
            <a:avLst/>
          </a:prstGeom>
          <a:solidFill>
            <a:srgbClr val="A6E2E8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>
              <a:defRPr/>
            </a:pPr>
            <a:r>
              <a:rPr lang="ru-RU" sz="2800" b="1" dirty="0">
                <a:solidFill>
                  <a:srgbClr val="0000FF"/>
                </a:solidFill>
                <a:latin typeface="Times New Roman" pitchFamily="18" charset="0"/>
              </a:rPr>
              <a:t>БЮДЖЕТ</a:t>
            </a:r>
          </a:p>
        </p:txBody>
      </p:sp>
      <p:sp>
        <p:nvSpPr>
          <p:cNvPr id="5133" name="AutoShape 52"/>
          <p:cNvSpPr>
            <a:spLocks noChangeArrowheads="1"/>
          </p:cNvSpPr>
          <p:nvPr/>
        </p:nvSpPr>
        <p:spPr bwMode="auto">
          <a:xfrm>
            <a:off x="1737191" y="1888414"/>
            <a:ext cx="1306716" cy="1299692"/>
          </a:xfrm>
          <a:custGeom>
            <a:avLst/>
            <a:gdLst>
              <a:gd name="T0" fmla="*/ 27107473 w 21600"/>
              <a:gd name="T1" fmla="*/ 0 h 21600"/>
              <a:gd name="T2" fmla="*/ 27107473 w 21600"/>
              <a:gd name="T3" fmla="*/ 25571195 h 21600"/>
              <a:gd name="T4" fmla="*/ 5801064 w 21600"/>
              <a:gd name="T5" fmla="*/ 45430012 h 21600"/>
              <a:gd name="T6" fmla="*/ 38709597 w 21600"/>
              <a:gd name="T7" fmla="*/ 1278562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CCFFCC">
              <a:alpha val="65097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 algn="l">
              <a:defRPr/>
            </a:pPr>
            <a:endParaRPr lang="ru-RU" sz="1600" dirty="0">
              <a:latin typeface="Times New Roman" pitchFamily="18" charset="0"/>
            </a:endParaRPr>
          </a:p>
        </p:txBody>
      </p:sp>
      <p:grpSp>
        <p:nvGrpSpPr>
          <p:cNvPr id="5134" name="AutoShape 57"/>
          <p:cNvGrpSpPr>
            <a:grpSpLocks/>
          </p:cNvGrpSpPr>
          <p:nvPr/>
        </p:nvGrpSpPr>
        <p:grpSpPr bwMode="auto">
          <a:xfrm>
            <a:off x="5819775" y="2060575"/>
            <a:ext cx="1444625" cy="1439863"/>
            <a:chOff x="3921" y="657"/>
            <a:chExt cx="706" cy="556"/>
          </a:xfrm>
        </p:grpSpPr>
        <p:pic>
          <p:nvPicPr>
            <p:cNvPr id="4134" name="AutoShape 57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1" y="657"/>
              <a:ext cx="706" cy="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35" name="Text Box 39"/>
            <p:cNvSpPr txBox="1">
              <a:spLocks noChangeArrowheads="1"/>
            </p:cNvSpPr>
            <p:nvPr/>
          </p:nvSpPr>
          <p:spPr bwMode="auto">
            <a:xfrm rot="5400000">
              <a:off x="4348" y="948"/>
              <a:ext cx="142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vert="eaVert" wrap="none" anchor="ctr"/>
            <a:lstStyle>
              <a:lvl1pPr algn="l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algn="l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algn="l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algn="l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algn="l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ru-RU" sz="1600">
                <a:latin typeface="Times New Roman" pitchFamily="18" charset="0"/>
              </a:endParaRPr>
            </a:p>
          </p:txBody>
        </p:sp>
      </p:grpSp>
      <p:sp>
        <p:nvSpPr>
          <p:cNvPr id="5123" name="AutoShape 35"/>
          <p:cNvSpPr>
            <a:spLocks noChangeArrowheads="1"/>
          </p:cNvSpPr>
          <p:nvPr/>
        </p:nvSpPr>
        <p:spPr bwMode="auto">
          <a:xfrm>
            <a:off x="1204838" y="3228985"/>
            <a:ext cx="1639832" cy="762510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ru-RU" sz="1800" b="1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r>
              <a:rPr lang="ru-RU" sz="1800" b="1">
                <a:solidFill>
                  <a:srgbClr val="0000FF"/>
                </a:solidFill>
                <a:latin typeface="Times New Roman" pitchFamily="18" charset="0"/>
              </a:rPr>
              <a:t>ДОХОДЫ</a:t>
            </a:r>
            <a:endParaRPr lang="ru-RU" sz="1800">
              <a:solidFill>
                <a:srgbClr val="0000FF"/>
              </a:solidFill>
              <a:latin typeface="Times New Roman" pitchFamily="18" charset="0"/>
            </a:endParaRPr>
          </a:p>
          <a:p>
            <a:pPr algn="ctr"/>
            <a:endParaRPr lang="ru-RU" sz="18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124" name="AutoShape 36"/>
          <p:cNvSpPr>
            <a:spLocks noChangeArrowheads="1"/>
          </p:cNvSpPr>
          <p:nvPr/>
        </p:nvSpPr>
        <p:spPr bwMode="auto">
          <a:xfrm>
            <a:off x="5688613" y="3535969"/>
            <a:ext cx="2239159" cy="1591806"/>
          </a:xfrm>
          <a:prstGeom prst="flowChartAlternateProcess">
            <a:avLst/>
          </a:prstGeom>
          <a:solidFill>
            <a:srgbClr val="FF9900">
              <a:alpha val="4784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РАСХОДЫ</a:t>
            </a:r>
          </a:p>
        </p:txBody>
      </p:sp>
      <p:sp>
        <p:nvSpPr>
          <p:cNvPr id="2" name="AutoShape 35"/>
          <p:cNvSpPr>
            <a:spLocks noChangeArrowheads="1"/>
          </p:cNvSpPr>
          <p:nvPr/>
        </p:nvSpPr>
        <p:spPr bwMode="auto">
          <a:xfrm>
            <a:off x="847832" y="4670281"/>
            <a:ext cx="2281982" cy="831273"/>
          </a:xfrm>
          <a:prstGeom prst="flowChartAlternateProcess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>
                <a:solidFill>
                  <a:srgbClr val="0000FF"/>
                </a:solidFill>
                <a:latin typeface="Times New Roman" pitchFamily="18" charset="0"/>
              </a:rPr>
              <a:t>ИСТОЧНИКИ </a:t>
            </a:r>
          </a:p>
          <a:p>
            <a:pPr algn="ctr"/>
            <a:r>
              <a:rPr lang="ru-RU" sz="1400" b="1">
                <a:solidFill>
                  <a:srgbClr val="0000FF"/>
                </a:solidFill>
                <a:latin typeface="Times New Roman" pitchFamily="18" charset="0"/>
              </a:rPr>
              <a:t>ФИНАНСИРОВАНИЯ </a:t>
            </a:r>
          </a:p>
          <a:p>
            <a:pPr algn="ctr"/>
            <a:r>
              <a:rPr lang="ru-RU" sz="1400" b="1">
                <a:solidFill>
                  <a:srgbClr val="0000FF"/>
                </a:solidFill>
                <a:latin typeface="Times New Roman" pitchFamily="18" charset="0"/>
              </a:rPr>
              <a:t>ДЕФИЦИТА БЮДЖЕТА</a:t>
            </a:r>
            <a:endParaRPr lang="ru-RU" sz="1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>
            <a:off x="2058988" y="4149725"/>
            <a:ext cx="0" cy="2889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46" name="Line 50"/>
          <p:cNvSpPr>
            <a:spLocks noChangeShapeType="1"/>
          </p:cNvSpPr>
          <p:nvPr/>
        </p:nvSpPr>
        <p:spPr bwMode="auto">
          <a:xfrm>
            <a:off x="1916113" y="4292600"/>
            <a:ext cx="28892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47" name="AutoShape 51"/>
          <p:cNvSpPr>
            <a:spLocks/>
          </p:cNvSpPr>
          <p:nvPr/>
        </p:nvSpPr>
        <p:spPr bwMode="auto">
          <a:xfrm>
            <a:off x="3433763" y="3644900"/>
            <a:ext cx="433387" cy="1512888"/>
          </a:xfrm>
          <a:prstGeom prst="rightBrace">
            <a:avLst>
              <a:gd name="adj1" fmla="val 29090"/>
              <a:gd name="adj2" fmla="val 50000"/>
            </a:avLst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48" name="Line 52"/>
          <p:cNvSpPr>
            <a:spLocks noChangeShapeType="1"/>
          </p:cNvSpPr>
          <p:nvPr/>
        </p:nvSpPr>
        <p:spPr bwMode="auto">
          <a:xfrm>
            <a:off x="4083050" y="4149725"/>
            <a:ext cx="722313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49" name="Line 53"/>
          <p:cNvSpPr>
            <a:spLocks noChangeShapeType="1"/>
          </p:cNvSpPr>
          <p:nvPr/>
        </p:nvSpPr>
        <p:spPr bwMode="auto">
          <a:xfrm>
            <a:off x="4083050" y="4581525"/>
            <a:ext cx="7223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1987550" y="188913"/>
            <a:ext cx="527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Структура </a:t>
            </a: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2638425" y="765175"/>
            <a:ext cx="3541713" cy="28892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 b="1">
                <a:latin typeface="Times New Roman" pitchFamily="18" charset="0"/>
              </a:rPr>
              <a:t>ДОХОДЫ БЮДЖЕТА</a:t>
            </a:r>
            <a:endParaRPr lang="ru-RU" sz="1400"/>
          </a:p>
        </p:txBody>
      </p:sp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325438" y="1268413"/>
            <a:ext cx="1879600" cy="28892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>
                <a:latin typeface="Times New Roman" pitchFamily="18" charset="0"/>
              </a:rPr>
              <a:t>Налоговые доходы</a:t>
            </a:r>
            <a:endParaRPr lang="ru-RU" sz="1800"/>
          </a:p>
        </p:txBody>
      </p:sp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3289300" y="1341438"/>
            <a:ext cx="2241550" cy="287337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>
                <a:latin typeface="Times New Roman" pitchFamily="18" charset="0"/>
              </a:rPr>
              <a:t>Неналоговые доходы</a:t>
            </a:r>
            <a:endParaRPr lang="ru-RU" sz="1800"/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6794500" y="1341438"/>
            <a:ext cx="2386013" cy="288925"/>
          </a:xfrm>
          <a:prstGeom prst="rect">
            <a:avLst/>
          </a:prstGeom>
          <a:gradFill rotWithShape="1">
            <a:gsLst>
              <a:gs pos="0">
                <a:srgbClr val="CCFFFF"/>
              </a:gs>
              <a:gs pos="100000">
                <a:srgbClr val="CCFF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1400">
                <a:latin typeface="Times New Roman" pitchFamily="18" charset="0"/>
              </a:rPr>
              <a:t>Безвозмездные поступления</a:t>
            </a:r>
            <a:endParaRPr lang="ru-RU" sz="1800"/>
          </a:p>
        </p:txBody>
      </p:sp>
      <p:sp>
        <p:nvSpPr>
          <p:cNvPr id="82952" name="Line 8"/>
          <p:cNvSpPr>
            <a:spLocks noChangeShapeType="1"/>
          </p:cNvSpPr>
          <p:nvPr/>
        </p:nvSpPr>
        <p:spPr bwMode="auto">
          <a:xfrm flipH="1">
            <a:off x="1843088" y="1052513"/>
            <a:ext cx="1157287" cy="215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>
            <a:off x="4518025" y="1052513"/>
            <a:ext cx="0" cy="288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5" name="Text Box 11"/>
          <p:cNvSpPr txBox="1">
            <a:spLocks noChangeArrowheads="1"/>
          </p:cNvSpPr>
          <p:nvPr/>
        </p:nvSpPr>
        <p:spPr bwMode="auto">
          <a:xfrm>
            <a:off x="0" y="1628775"/>
            <a:ext cx="2493963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</a:rPr>
              <a:t>- доходы от предусмотренных</a:t>
            </a:r>
            <a:r>
              <a:rPr lang="ru-RU" sz="1200" b="1"/>
              <a:t>  </a:t>
            </a:r>
            <a:r>
              <a:rPr lang="ru-RU" sz="1200" b="1">
                <a:latin typeface="Times New Roman" pitchFamily="18" charset="0"/>
              </a:rPr>
              <a:t>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местными налогами,  а также пеней и штрафов по ним.</a:t>
            </a:r>
          </a:p>
        </p:txBody>
      </p:sp>
      <p:sp>
        <p:nvSpPr>
          <p:cNvPr id="82956" name="Text Box 12"/>
          <p:cNvSpPr txBox="1">
            <a:spLocks noChangeArrowheads="1"/>
          </p:cNvSpPr>
          <p:nvPr/>
        </p:nvSpPr>
        <p:spPr bwMode="auto">
          <a:xfrm>
            <a:off x="2430016" y="1628775"/>
            <a:ext cx="41211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</a:rPr>
              <a:t>- доходы от использования имущества, находящегося в государственной или муниципальной собственности, за исключением имущества бюджетных и автономных учреждений, а также имущества муниципальных унитарных предприятий, в том числе казенных;</a:t>
            </a:r>
          </a:p>
          <a:p>
            <a:pPr algn="just">
              <a:buFontTx/>
              <a:buChar char="-"/>
            </a:pPr>
            <a:r>
              <a:rPr lang="ru-RU" sz="1200" b="1" dirty="0">
                <a:latin typeface="Times New Roman" pitchFamily="18" charset="0"/>
              </a:rPr>
              <a:t>доходы от продажи имущества (кроме акций и иных форм участия в капитале, государственных запасов драгоценных металлов и драгоценных камней), находящегося в государственной или муниципальной собственности, за исключением имущества бюджетных и автономных учреждений, а также имущества муниципальных унитарных предприятий, в том числе казенных;</a:t>
            </a:r>
          </a:p>
          <a:p>
            <a:pPr algn="just"/>
            <a:r>
              <a:rPr lang="ru-RU" sz="1200" b="1" dirty="0">
                <a:latin typeface="Times New Roman" pitchFamily="18" charset="0"/>
              </a:rPr>
              <a:t>- средства, полученные в результате применения мер гражданско-правовой, административной ответственности и иные суммы принудительного изъятия;</a:t>
            </a:r>
          </a:p>
          <a:p>
            <a:pPr algn="just"/>
            <a:r>
              <a:rPr lang="ru-RU" sz="1200" b="1" dirty="0">
                <a:latin typeface="Times New Roman" pitchFamily="18" charset="0"/>
              </a:rPr>
              <a:t>- иные неналоговые доходы.</a:t>
            </a:r>
          </a:p>
        </p:txBody>
      </p:sp>
      <p:sp>
        <p:nvSpPr>
          <p:cNvPr id="82957" name="Line 13"/>
          <p:cNvSpPr>
            <a:spLocks noChangeShapeType="1"/>
          </p:cNvSpPr>
          <p:nvPr/>
        </p:nvSpPr>
        <p:spPr bwMode="auto">
          <a:xfrm>
            <a:off x="5891213" y="1052513"/>
            <a:ext cx="1374775" cy="287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2958" name="Text Box 14"/>
          <p:cNvSpPr txBox="1">
            <a:spLocks noChangeArrowheads="1"/>
          </p:cNvSpPr>
          <p:nvPr/>
        </p:nvSpPr>
        <p:spPr bwMode="auto">
          <a:xfrm>
            <a:off x="6534472" y="1628775"/>
            <a:ext cx="2709862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1200" b="1" dirty="0">
                <a:latin typeface="Times New Roman" pitchFamily="18" charset="0"/>
              </a:rPr>
              <a:t>- дотации из других бюджетов бюджетной системы Российской Федерации;</a:t>
            </a:r>
          </a:p>
          <a:p>
            <a:pPr algn="just"/>
            <a:r>
              <a:rPr lang="ru-RU" sz="1200" b="1" dirty="0">
                <a:latin typeface="Times New Roman" pitchFamily="18" charset="0"/>
              </a:rPr>
              <a:t>- субсидии из других бюджетов бюджетной системы Российской Федерации (межбюджетные субсидии);</a:t>
            </a:r>
          </a:p>
          <a:p>
            <a:pPr algn="just"/>
            <a:r>
              <a:rPr lang="ru-RU" sz="1200" b="1" dirty="0">
                <a:latin typeface="Times New Roman" pitchFamily="18" charset="0"/>
              </a:rPr>
              <a:t>- субвенции из федерального бюджета и (или) из бюджетов субъектов Российской Федерации;</a:t>
            </a:r>
          </a:p>
          <a:p>
            <a:pPr algn="just"/>
            <a:r>
              <a:rPr lang="ru-RU" sz="1200" b="1" dirty="0">
                <a:latin typeface="Times New Roman" pitchFamily="18" charset="0"/>
              </a:rPr>
              <a:t>- иные межбюджетные трансферты из других бюджетов бюджетной системы Российской Федерации;</a:t>
            </a:r>
          </a:p>
          <a:p>
            <a:pPr algn="just"/>
            <a:r>
              <a:rPr lang="ru-RU" sz="1200" b="1" dirty="0">
                <a:latin typeface="Times New Roman" pitchFamily="18" charset="0"/>
              </a:rPr>
              <a:t>- безвозмездные поступления от физических и юридических лиц, международных организаций и правительств иностранных государств, в том числе добровольные пожертвования.</a:t>
            </a:r>
          </a:p>
        </p:txBody>
      </p:sp>
      <p:sp>
        <p:nvSpPr>
          <p:cNvPr id="82966" name="Text Box 22"/>
          <p:cNvSpPr txBox="1">
            <a:spLocks noChangeArrowheads="1"/>
          </p:cNvSpPr>
          <p:nvPr/>
        </p:nvSpPr>
        <p:spPr bwMode="auto">
          <a:xfrm>
            <a:off x="1916113" y="115888"/>
            <a:ext cx="52768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solidFill>
                  <a:srgbClr val="0000FF"/>
                </a:solidFill>
                <a:latin typeface="Times New Roman" pitchFamily="18" charset="0"/>
              </a:rPr>
              <a:t>Характеристики </a:t>
            </a:r>
            <a:r>
              <a:rPr lang="ru-RU" sz="2400" b="1">
                <a:solidFill>
                  <a:srgbClr val="0000FF"/>
                </a:solidFill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2" name="AutoShape 4"/>
          <p:cNvSpPr>
            <a:spLocks noChangeArrowheads="1"/>
          </p:cNvSpPr>
          <p:nvPr/>
        </p:nvSpPr>
        <p:spPr bwMode="auto">
          <a:xfrm>
            <a:off x="2854325" y="404813"/>
            <a:ext cx="3254375" cy="7921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846138" y="1484313"/>
            <a:ext cx="2674937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1500" b="1" i="1">
                <a:latin typeface="Times New Roman" pitchFamily="18" charset="0"/>
              </a:rPr>
              <a:t>Федеральные налоги:</a:t>
            </a:r>
            <a:endParaRPr lang="ru-RU" sz="1500">
              <a:latin typeface="Times New Roman" pitchFamily="18" charset="0"/>
            </a:endParaRPr>
          </a:p>
          <a:p>
            <a:pPr algn="l"/>
            <a:r>
              <a:rPr lang="ru-RU" sz="1500">
                <a:latin typeface="Times New Roman" pitchFamily="18" charset="0"/>
              </a:rPr>
              <a:t>- акцизы;</a:t>
            </a:r>
          </a:p>
          <a:p>
            <a:pPr algn="l"/>
            <a:r>
              <a:rPr lang="ru-RU" sz="1500">
                <a:latin typeface="Times New Roman" pitchFamily="18" charset="0"/>
              </a:rPr>
              <a:t>- налог на доходы физических </a:t>
            </a:r>
          </a:p>
          <a:p>
            <a:pPr algn="l"/>
            <a:r>
              <a:rPr lang="ru-RU" sz="1500">
                <a:latin typeface="Times New Roman" pitchFamily="18" charset="0"/>
              </a:rPr>
              <a:t>  лиц;</a:t>
            </a:r>
          </a:p>
          <a:p>
            <a:pPr algn="l"/>
            <a:r>
              <a:rPr lang="ru-RU" sz="1500">
                <a:latin typeface="Times New Roman" pitchFamily="18" charset="0"/>
              </a:rPr>
              <a:t>- государственная пошлина.</a:t>
            </a:r>
          </a:p>
        </p:txBody>
      </p:sp>
      <p:sp>
        <p:nvSpPr>
          <p:cNvPr id="201735" name="AutoShape 7"/>
          <p:cNvSpPr>
            <a:spLocks noChangeArrowheads="1"/>
          </p:cNvSpPr>
          <p:nvPr/>
        </p:nvSpPr>
        <p:spPr bwMode="auto">
          <a:xfrm>
            <a:off x="846138" y="1412875"/>
            <a:ext cx="2587625" cy="1368425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1736" name="Text Box 8"/>
          <p:cNvSpPr txBox="1">
            <a:spLocks noChangeArrowheads="1"/>
          </p:cNvSpPr>
          <p:nvPr/>
        </p:nvSpPr>
        <p:spPr bwMode="auto">
          <a:xfrm>
            <a:off x="5310188" y="1557338"/>
            <a:ext cx="33972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0"/>
              </a:spcBef>
            </a:pPr>
            <a:r>
              <a:rPr lang="ru-RU" sz="1500" b="1" i="1">
                <a:latin typeface="Times New Roman" pitchFamily="18" charset="0"/>
              </a:rPr>
              <a:t>Местные налоги:</a:t>
            </a:r>
            <a:endParaRPr lang="ru-RU" sz="1500">
              <a:latin typeface="Times New Roman" pitchFamily="18" charset="0"/>
            </a:endParaRPr>
          </a:p>
          <a:p>
            <a:pPr algn="l"/>
            <a:r>
              <a:rPr lang="ru-RU" sz="1500">
                <a:latin typeface="Times New Roman" pitchFamily="18" charset="0"/>
              </a:rPr>
              <a:t>- земельный налог;</a:t>
            </a:r>
          </a:p>
          <a:p>
            <a:pPr algn="l"/>
            <a:r>
              <a:rPr lang="ru-RU" sz="1500">
                <a:latin typeface="Times New Roman" pitchFamily="18" charset="0"/>
              </a:rPr>
              <a:t>- налог на имущество физических лиц .</a:t>
            </a:r>
          </a:p>
        </p:txBody>
      </p:sp>
      <p:sp>
        <p:nvSpPr>
          <p:cNvPr id="201737" name="AutoShape 9"/>
          <p:cNvSpPr>
            <a:spLocks noChangeArrowheads="1"/>
          </p:cNvSpPr>
          <p:nvPr/>
        </p:nvSpPr>
        <p:spPr bwMode="auto">
          <a:xfrm>
            <a:off x="5381625" y="1412875"/>
            <a:ext cx="3241675" cy="1368425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1738" name="Line 10"/>
          <p:cNvSpPr>
            <a:spLocks noChangeShapeType="1"/>
          </p:cNvSpPr>
          <p:nvPr/>
        </p:nvSpPr>
        <p:spPr bwMode="auto">
          <a:xfrm>
            <a:off x="1277938" y="1773238"/>
            <a:ext cx="1879600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1739" name="Line 11"/>
          <p:cNvSpPr>
            <a:spLocks noChangeShapeType="1"/>
          </p:cNvSpPr>
          <p:nvPr/>
        </p:nvSpPr>
        <p:spPr bwMode="auto">
          <a:xfrm>
            <a:off x="6102350" y="1844675"/>
            <a:ext cx="18002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1742" name="Text Box 14"/>
          <p:cNvSpPr txBox="1">
            <a:spLocks noChangeArrowheads="1"/>
          </p:cNvSpPr>
          <p:nvPr/>
        </p:nvSpPr>
        <p:spPr bwMode="auto">
          <a:xfrm>
            <a:off x="3144838" y="549275"/>
            <a:ext cx="2674937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200" b="1">
                <a:latin typeface="Times New Roman" pitchFamily="18" charset="0"/>
              </a:rPr>
              <a:t>Налоговые доходы</a:t>
            </a:r>
          </a:p>
        </p:txBody>
      </p:sp>
      <p:sp>
        <p:nvSpPr>
          <p:cNvPr id="201782" name="Rectangle 54"/>
          <p:cNvSpPr>
            <a:spLocks noChangeArrowheads="1"/>
          </p:cNvSpPr>
          <p:nvPr/>
        </p:nvSpPr>
        <p:spPr bwMode="auto">
          <a:xfrm>
            <a:off x="5310188" y="2997200"/>
            <a:ext cx="3382962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1500" b="1" i="1">
                <a:latin typeface="Times New Roman" pitchFamily="18" charset="0"/>
              </a:rPr>
              <a:t>Специальные налоговые режимы:</a:t>
            </a:r>
          </a:p>
          <a:p>
            <a:endParaRPr lang="ru-RU" sz="1500">
              <a:latin typeface="Times New Roman" pitchFamily="18" charset="0"/>
            </a:endParaRPr>
          </a:p>
          <a:p>
            <a:r>
              <a:rPr lang="ru-RU" sz="1500">
                <a:latin typeface="Times New Roman" pitchFamily="18" charset="0"/>
              </a:rPr>
              <a:t>- единый сельскохозяйственный налог.</a:t>
            </a:r>
          </a:p>
        </p:txBody>
      </p:sp>
      <p:sp>
        <p:nvSpPr>
          <p:cNvPr id="201784" name="Line 56"/>
          <p:cNvSpPr>
            <a:spLocks noChangeShapeType="1"/>
          </p:cNvSpPr>
          <p:nvPr/>
        </p:nvSpPr>
        <p:spPr bwMode="auto">
          <a:xfrm>
            <a:off x="5454650" y="3357563"/>
            <a:ext cx="3024188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1785" name="AutoShape 57"/>
          <p:cNvSpPr>
            <a:spLocks noChangeArrowheads="1"/>
          </p:cNvSpPr>
          <p:nvPr/>
        </p:nvSpPr>
        <p:spPr bwMode="auto">
          <a:xfrm>
            <a:off x="5381625" y="2852738"/>
            <a:ext cx="3241675" cy="1368425"/>
          </a:xfrm>
          <a:prstGeom prst="bracketPair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1786" name="AutoShape 58"/>
          <p:cNvSpPr>
            <a:spLocks noChangeArrowheads="1"/>
          </p:cNvSpPr>
          <p:nvPr/>
        </p:nvSpPr>
        <p:spPr bwMode="auto">
          <a:xfrm>
            <a:off x="2862263" y="4292600"/>
            <a:ext cx="3543300" cy="469900"/>
          </a:xfrm>
          <a:prstGeom prst="roundRect">
            <a:avLst>
              <a:gd name="adj" fmla="val 16667"/>
            </a:avLst>
          </a:prstGeom>
          <a:solidFill>
            <a:srgbClr val="C0C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r>
              <a:rPr lang="ru-RU" sz="2200" b="1">
                <a:latin typeface="Times New Roman" pitchFamily="18" charset="0"/>
              </a:rPr>
              <a:t>Неналоговые доходы</a:t>
            </a:r>
          </a:p>
        </p:txBody>
      </p:sp>
      <p:graphicFrame>
        <p:nvGraphicFramePr>
          <p:cNvPr id="201810" name="Group 82"/>
          <p:cNvGraphicFramePr>
            <a:graphicFrameLocks noGrp="1"/>
          </p:cNvGraphicFramePr>
          <p:nvPr>
            <p:ph/>
          </p:nvPr>
        </p:nvGraphicFramePr>
        <p:xfrm>
          <a:off x="557213" y="5373688"/>
          <a:ext cx="8262937" cy="1243013"/>
        </p:xfrm>
        <a:graphic>
          <a:graphicData uri="http://schemas.openxmlformats.org/drawingml/2006/table">
            <a:tbl>
              <a:tblPr/>
              <a:tblGrid>
                <a:gridCol w="2754312"/>
                <a:gridCol w="2754313"/>
                <a:gridCol w="2754312"/>
              </a:tblGrid>
              <a:tr h="124301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14300" algn="l"/>
                          <a:tab pos="342900" algn="l"/>
                          <a:tab pos="6400800" algn="l"/>
                        </a:tabLst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14300" algn="l"/>
                          <a:tab pos="342900" algn="l"/>
                          <a:tab pos="6400800" algn="l"/>
                        </a:tabLst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114300" algn="l"/>
                          <a:tab pos="0" algn="l"/>
                          <a:tab pos="6400800" algn="l"/>
                        </a:tabLst>
                      </a:pPr>
                      <a:r>
                        <a:rPr kumimoji="0" lang="ru-RU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1808" name="AutoShape 80"/>
          <p:cNvSpPr>
            <a:spLocks noChangeArrowheads="1"/>
          </p:cNvSpPr>
          <p:nvPr/>
        </p:nvSpPr>
        <p:spPr bwMode="auto">
          <a:xfrm>
            <a:off x="4302125" y="4797425"/>
            <a:ext cx="571500" cy="571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273146" y="271540"/>
            <a:ext cx="8500919" cy="556121"/>
          </a:xfrm>
          <a:solidFill>
            <a:srgbClr val="CCFFFF"/>
          </a:solidFill>
          <a:ln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 anchor="t"/>
          <a:lstStyle/>
          <a:p>
            <a:pPr eaLnBrk="0" hangingPunct="0">
              <a:defRPr/>
            </a:pPr>
            <a:r>
              <a:rPr lang="ru-RU" sz="2800" b="1" dirty="0">
                <a:latin typeface="Times New Roman" pitchFamily="18" charset="0"/>
                <a:ea typeface="+mj-ea"/>
                <a:cs typeface="+mj-cs"/>
              </a:rPr>
              <a:t>Классификация расходов бюджета по разделам</a:t>
            </a:r>
          </a:p>
        </p:txBody>
      </p:sp>
      <p:pic>
        <p:nvPicPr>
          <p:cNvPr id="182279" name="Picture 7" descr="Физ-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525" y="981075"/>
            <a:ext cx="720725" cy="49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1" name="Picture 9" descr="ЖКХ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225" y="981075"/>
            <a:ext cx="722313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4" name="Picture 12" descr="Культу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800" y="981075"/>
            <a:ext cx="723900" cy="50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6" name="Picture 14" descr="нац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981075"/>
            <a:ext cx="650875" cy="48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7" name="Picture 15" descr="нац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8" y="981075"/>
            <a:ext cx="650875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89" name="Picture 17" descr="Общегос-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981075"/>
            <a:ext cx="722312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90" name="Picture 18" descr="СМИ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300" y="981075"/>
            <a:ext cx="650875" cy="50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291" name="Picture 19" descr="Соц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163" y="981075"/>
            <a:ext cx="720725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92" name="Line 20"/>
          <p:cNvSpPr>
            <a:spLocks noChangeShapeType="1"/>
          </p:cNvSpPr>
          <p:nvPr/>
        </p:nvSpPr>
        <p:spPr bwMode="auto">
          <a:xfrm>
            <a:off x="1482725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2293" name="Text Box 21"/>
          <p:cNvSpPr txBox="1">
            <a:spLocks noChangeArrowheads="1"/>
          </p:cNvSpPr>
          <p:nvPr/>
        </p:nvSpPr>
        <p:spPr bwMode="auto">
          <a:xfrm>
            <a:off x="107950" y="2349500"/>
            <a:ext cx="1084263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Общегосударст-венные вопросы</a:t>
            </a:r>
          </a:p>
        </p:txBody>
      </p:sp>
      <p:sp>
        <p:nvSpPr>
          <p:cNvPr id="182298" name="Text Box 26"/>
          <p:cNvSpPr txBox="1">
            <a:spLocks noChangeArrowheads="1"/>
          </p:cNvSpPr>
          <p:nvPr/>
        </p:nvSpPr>
        <p:spPr bwMode="auto">
          <a:xfrm>
            <a:off x="1698625" y="2349500"/>
            <a:ext cx="1304925" cy="66675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82299" name="Line 27"/>
          <p:cNvSpPr>
            <a:spLocks noChangeShapeType="1"/>
          </p:cNvSpPr>
          <p:nvPr/>
        </p:nvSpPr>
        <p:spPr bwMode="auto">
          <a:xfrm>
            <a:off x="2349500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2300" name="Text Box 28"/>
          <p:cNvSpPr txBox="1">
            <a:spLocks noChangeArrowheads="1"/>
          </p:cNvSpPr>
          <p:nvPr/>
        </p:nvSpPr>
        <p:spPr bwMode="auto">
          <a:xfrm>
            <a:off x="2565400" y="1773238"/>
            <a:ext cx="1084263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Национальная экономика</a:t>
            </a:r>
          </a:p>
        </p:txBody>
      </p:sp>
      <p:sp>
        <p:nvSpPr>
          <p:cNvPr id="182305" name="Text Box 33"/>
          <p:cNvSpPr txBox="1">
            <a:spLocks noChangeArrowheads="1"/>
          </p:cNvSpPr>
          <p:nvPr/>
        </p:nvSpPr>
        <p:spPr bwMode="auto">
          <a:xfrm>
            <a:off x="3433763" y="2349500"/>
            <a:ext cx="1082675" cy="53022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182306" name="Line 34"/>
          <p:cNvSpPr>
            <a:spLocks noChangeShapeType="1"/>
          </p:cNvSpPr>
          <p:nvPr/>
        </p:nvSpPr>
        <p:spPr bwMode="auto">
          <a:xfrm>
            <a:off x="3940175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2308" name="Text Box 36"/>
          <p:cNvSpPr txBox="1">
            <a:spLocks noChangeArrowheads="1"/>
          </p:cNvSpPr>
          <p:nvPr/>
        </p:nvSpPr>
        <p:spPr bwMode="auto">
          <a:xfrm>
            <a:off x="4302125" y="1773238"/>
            <a:ext cx="1009650" cy="53022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Охрана окружающей среды</a:t>
            </a:r>
          </a:p>
        </p:txBody>
      </p:sp>
      <p:sp>
        <p:nvSpPr>
          <p:cNvPr id="182309" name="Line 37"/>
          <p:cNvSpPr>
            <a:spLocks noChangeShapeType="1"/>
          </p:cNvSpPr>
          <p:nvPr/>
        </p:nvSpPr>
        <p:spPr bwMode="auto">
          <a:xfrm>
            <a:off x="4084638" y="1484313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2310" name="Line 38"/>
          <p:cNvSpPr>
            <a:spLocks noChangeShapeType="1"/>
          </p:cNvSpPr>
          <p:nvPr/>
        </p:nvSpPr>
        <p:spPr bwMode="auto">
          <a:xfrm>
            <a:off x="4806950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2311" name="Text Box 39"/>
          <p:cNvSpPr txBox="1">
            <a:spLocks noChangeArrowheads="1"/>
          </p:cNvSpPr>
          <p:nvPr/>
        </p:nvSpPr>
        <p:spPr bwMode="auto">
          <a:xfrm>
            <a:off x="5168900" y="2349500"/>
            <a:ext cx="1154113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Культура, кинематография</a:t>
            </a:r>
          </a:p>
        </p:txBody>
      </p:sp>
      <p:sp>
        <p:nvSpPr>
          <p:cNvPr id="182312" name="Line 40"/>
          <p:cNvSpPr>
            <a:spLocks noChangeShapeType="1"/>
          </p:cNvSpPr>
          <p:nvPr/>
        </p:nvSpPr>
        <p:spPr bwMode="auto">
          <a:xfrm>
            <a:off x="5746750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2314" name="Text Box 42"/>
          <p:cNvSpPr txBox="1">
            <a:spLocks noChangeArrowheads="1"/>
          </p:cNvSpPr>
          <p:nvPr/>
        </p:nvSpPr>
        <p:spPr bwMode="auto">
          <a:xfrm>
            <a:off x="6108700" y="1773238"/>
            <a:ext cx="11557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Социальная политика</a:t>
            </a:r>
          </a:p>
        </p:txBody>
      </p:sp>
      <p:sp>
        <p:nvSpPr>
          <p:cNvPr id="182315" name="Text Box 43"/>
          <p:cNvSpPr txBox="1">
            <a:spLocks noChangeArrowheads="1"/>
          </p:cNvSpPr>
          <p:nvPr/>
        </p:nvSpPr>
        <p:spPr bwMode="auto">
          <a:xfrm>
            <a:off x="6904038" y="2349500"/>
            <a:ext cx="1155700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182316" name="Line 44"/>
          <p:cNvSpPr>
            <a:spLocks noChangeShapeType="1"/>
          </p:cNvSpPr>
          <p:nvPr/>
        </p:nvSpPr>
        <p:spPr bwMode="auto">
          <a:xfrm>
            <a:off x="6686550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2317" name="Line 45"/>
          <p:cNvSpPr>
            <a:spLocks noChangeShapeType="1"/>
          </p:cNvSpPr>
          <p:nvPr/>
        </p:nvSpPr>
        <p:spPr bwMode="auto">
          <a:xfrm>
            <a:off x="7481888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2318" name="Text Box 46"/>
          <p:cNvSpPr txBox="1">
            <a:spLocks noChangeArrowheads="1"/>
          </p:cNvSpPr>
          <p:nvPr/>
        </p:nvSpPr>
        <p:spPr bwMode="auto">
          <a:xfrm>
            <a:off x="7843838" y="1773238"/>
            <a:ext cx="939800" cy="530225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Средства      массовой информации</a:t>
            </a:r>
          </a:p>
        </p:txBody>
      </p:sp>
      <p:sp>
        <p:nvSpPr>
          <p:cNvPr id="182319" name="Line 47"/>
          <p:cNvSpPr>
            <a:spLocks noChangeShapeType="1"/>
          </p:cNvSpPr>
          <p:nvPr/>
        </p:nvSpPr>
        <p:spPr bwMode="auto">
          <a:xfrm>
            <a:off x="8277225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2323" name="Line 51"/>
          <p:cNvSpPr>
            <a:spLocks noChangeShapeType="1"/>
          </p:cNvSpPr>
          <p:nvPr/>
        </p:nvSpPr>
        <p:spPr bwMode="auto">
          <a:xfrm>
            <a:off x="3144838" y="1484313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44566" y="3233737"/>
            <a:ext cx="8493008" cy="517526"/>
          </a:xfrm>
          <a:prstGeom prst="rect">
            <a:avLst/>
          </a:prstGeom>
          <a:solidFill>
            <a:srgbClr val="CCFFFF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ru-RU" sz="1400" b="1">
                <a:latin typeface="Times New Roman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69004" y="3948646"/>
            <a:ext cx="4313750" cy="1783461"/>
          </a:xfrm>
          <a:prstGeom prst="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1778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1400" b="1">
                <a:latin typeface="Times New Roman" pitchFamily="18" charset="0"/>
              </a:rPr>
              <a:t>Например, в составе раздела «Жилищно-коммунальное хозяйство», </a:t>
            </a:r>
          </a:p>
          <a:p>
            <a:r>
              <a:rPr lang="ru-RU" sz="1400" b="1">
                <a:latin typeface="Times New Roman" pitchFamily="18" charset="0"/>
              </a:rPr>
              <a:t>в том числе, выделяются:</a:t>
            </a:r>
          </a:p>
          <a:p>
            <a:r>
              <a:rPr lang="ru-RU" sz="1400">
                <a:latin typeface="Times New Roman" pitchFamily="18" charset="0"/>
              </a:rPr>
              <a:t> -</a:t>
            </a:r>
            <a:r>
              <a:rPr lang="ru-RU" sz="1400" b="1">
                <a:latin typeface="Times New Roman" pitchFamily="18" charset="0"/>
              </a:rPr>
              <a:t> жилищное хозяйство; </a:t>
            </a:r>
          </a:p>
          <a:p>
            <a:pPr>
              <a:buFontTx/>
              <a:buChar char="-"/>
            </a:pPr>
            <a:r>
              <a:rPr lang="ru-RU" sz="1400" b="1">
                <a:latin typeface="Times New Roman" pitchFamily="18" charset="0"/>
              </a:rPr>
              <a:t> коммунальное хозяйство; </a:t>
            </a:r>
          </a:p>
          <a:p>
            <a:pPr>
              <a:buFontTx/>
              <a:buChar char="-"/>
            </a:pPr>
            <a:r>
              <a:rPr lang="ru-RU" sz="1400" b="1">
                <a:latin typeface="Times New Roman" pitchFamily="18" charset="0"/>
              </a:rPr>
              <a:t> благоустройство;</a:t>
            </a:r>
          </a:p>
          <a:p>
            <a:r>
              <a:rPr lang="ru-RU" sz="1400">
                <a:latin typeface="Times New Roman" pitchFamily="18" charset="0"/>
              </a:rPr>
              <a:t>-</a:t>
            </a:r>
            <a:r>
              <a:rPr lang="ru-RU" sz="1400" b="1">
                <a:latin typeface="Times New Roman" pitchFamily="18" charset="0"/>
              </a:rPr>
              <a:t> другие вопросы в области жилищно-коммунального хозяйства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899392" y="3947397"/>
            <a:ext cx="3873742" cy="1779250"/>
          </a:xfrm>
          <a:prstGeom prst="rect">
            <a:avLst/>
          </a:prstGeom>
          <a:solidFill>
            <a:srgbClr val="99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  <a:extLst/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400" b="1">
                <a:latin typeface="Times New Roman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endParaRPr lang="ru-RU" sz="1400" b="1">
              <a:latin typeface="Times New Roman" pitchFamily="18" charset="0"/>
            </a:endParaRPr>
          </a:p>
          <a:p>
            <a:r>
              <a:rPr lang="ru-RU" sz="1800" b="1">
                <a:latin typeface="Times New Roman" pitchFamily="18" charset="0"/>
              </a:rPr>
              <a:t>    </a:t>
            </a:r>
          </a:p>
        </p:txBody>
      </p:sp>
      <p:pic>
        <p:nvPicPr>
          <p:cNvPr id="182335" name="Picture 6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981075"/>
            <a:ext cx="723900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2336" name="Picture 6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213" y="981075"/>
            <a:ext cx="630237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339" name="Line 67"/>
          <p:cNvSpPr>
            <a:spLocks noChangeShapeType="1"/>
          </p:cNvSpPr>
          <p:nvPr/>
        </p:nvSpPr>
        <p:spPr bwMode="auto">
          <a:xfrm>
            <a:off x="687388" y="1484313"/>
            <a:ext cx="0" cy="865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2340" name="Text Box 68"/>
          <p:cNvSpPr txBox="1">
            <a:spLocks noChangeArrowheads="1"/>
          </p:cNvSpPr>
          <p:nvPr/>
        </p:nvSpPr>
        <p:spPr bwMode="auto">
          <a:xfrm>
            <a:off x="974725" y="1773238"/>
            <a:ext cx="1084263" cy="3937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>
                <a:latin typeface="Times New Roman" pitchFamily="18" charset="0"/>
              </a:rPr>
              <a:t>Национальная оборона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05" name="AutoShape 81" descr="Крупная сетка"/>
          <p:cNvSpPr>
            <a:spLocks noChangeArrowheads="1"/>
          </p:cNvSpPr>
          <p:nvPr/>
        </p:nvSpPr>
        <p:spPr bwMode="auto">
          <a:xfrm>
            <a:off x="179388" y="3068638"/>
            <a:ext cx="3141662" cy="1655762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03485" name="Рисунок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1409700" y="908050"/>
            <a:ext cx="1655763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65" name="Рисунок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5891213" y="981075"/>
            <a:ext cx="1511300" cy="1871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260350"/>
            <a:ext cx="8893175" cy="6264275"/>
          </a:xfrm>
        </p:spPr>
        <p:txBody>
          <a:bodyPr/>
          <a:lstStyle/>
          <a:p>
            <a:pPr>
              <a:buFontTx/>
              <a:buNone/>
            </a:pPr>
            <a:endParaRPr lang="ru-RU" sz="1800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800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800">
              <a:solidFill>
                <a:srgbClr val="0033CC"/>
              </a:solidFill>
              <a:latin typeface="Times New Roman" pitchFamily="18" charset="0"/>
            </a:endParaRPr>
          </a:p>
          <a:p>
            <a:pPr>
              <a:buFontTx/>
              <a:buNone/>
            </a:pPr>
            <a:endParaRPr lang="ru-RU" sz="180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1047750" y="1052513"/>
            <a:ext cx="1736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endParaRPr lang="ru-RU" sz="1800"/>
          </a:p>
        </p:txBody>
      </p:sp>
      <p:sp>
        <p:nvSpPr>
          <p:cNvPr id="103430" name="Text Box 6"/>
          <p:cNvSpPr txBox="1">
            <a:spLocks noChangeArrowheads="1"/>
          </p:cNvSpPr>
          <p:nvPr/>
        </p:nvSpPr>
        <p:spPr bwMode="auto">
          <a:xfrm>
            <a:off x="5891213" y="2708275"/>
            <a:ext cx="941387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</a:rPr>
              <a:t>ДОХОДЫ</a:t>
            </a:r>
          </a:p>
        </p:txBody>
      </p:sp>
      <p:pic>
        <p:nvPicPr>
          <p:cNvPr id="103466" name="Рисунок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59" b="17294"/>
          <a:stretch>
            <a:fillRect/>
          </a:stretch>
        </p:blipFill>
        <p:spPr bwMode="auto">
          <a:xfrm>
            <a:off x="7410450" y="1773238"/>
            <a:ext cx="90487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76" name="Text Box 52"/>
          <p:cNvSpPr txBox="1">
            <a:spLocks noChangeArrowheads="1"/>
          </p:cNvSpPr>
          <p:nvPr/>
        </p:nvSpPr>
        <p:spPr bwMode="auto">
          <a:xfrm>
            <a:off x="7410450" y="2708275"/>
            <a:ext cx="1012825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</a:rPr>
              <a:t>РАСХОДЫ</a:t>
            </a:r>
          </a:p>
        </p:txBody>
      </p:sp>
      <p:pic>
        <p:nvPicPr>
          <p:cNvPr id="103483" name="Рисунок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40" b="17459"/>
          <a:stretch>
            <a:fillRect/>
          </a:stretch>
        </p:blipFill>
        <p:spPr bwMode="auto">
          <a:xfrm>
            <a:off x="469900" y="1700213"/>
            <a:ext cx="969963" cy="1008062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84" name="Text Box 60"/>
          <p:cNvSpPr txBox="1">
            <a:spLocks noChangeArrowheads="1"/>
          </p:cNvSpPr>
          <p:nvPr/>
        </p:nvSpPr>
        <p:spPr bwMode="auto">
          <a:xfrm>
            <a:off x="396875" y="2565400"/>
            <a:ext cx="939800" cy="284163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</a:rPr>
              <a:t>ДОХОДЫ</a:t>
            </a:r>
          </a:p>
        </p:txBody>
      </p:sp>
      <p:sp>
        <p:nvSpPr>
          <p:cNvPr id="103486" name="Text Box 62"/>
          <p:cNvSpPr txBox="1">
            <a:spLocks noChangeArrowheads="1"/>
          </p:cNvSpPr>
          <p:nvPr/>
        </p:nvSpPr>
        <p:spPr bwMode="auto">
          <a:xfrm>
            <a:off x="1770063" y="2565400"/>
            <a:ext cx="1014412" cy="284163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b="1">
                <a:latin typeface="Times New Roman" pitchFamily="18" charset="0"/>
              </a:rPr>
              <a:t>РАСХОДЫ</a:t>
            </a:r>
          </a:p>
        </p:txBody>
      </p:sp>
      <p:sp>
        <p:nvSpPr>
          <p:cNvPr id="103501" name="AutoShape 77" descr="Крупная сетка"/>
          <p:cNvSpPr>
            <a:spLocks noChangeArrowheads="1"/>
          </p:cNvSpPr>
          <p:nvPr/>
        </p:nvSpPr>
        <p:spPr bwMode="auto">
          <a:xfrm>
            <a:off x="974725" y="115888"/>
            <a:ext cx="7013575" cy="576262"/>
          </a:xfrm>
          <a:prstGeom prst="bevel">
            <a:avLst>
              <a:gd name="adj" fmla="val 12500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02" name="Text Box 78"/>
          <p:cNvSpPr txBox="1">
            <a:spLocks noChangeArrowheads="1"/>
          </p:cNvSpPr>
          <p:nvPr/>
        </p:nvSpPr>
        <p:spPr bwMode="auto">
          <a:xfrm>
            <a:off x="1192213" y="188913"/>
            <a:ext cx="6651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>
                <a:latin typeface="Times New Roman" pitchFamily="18" charset="0"/>
              </a:rPr>
              <a:t>ДОХОДЫ – РАСХОДЫ = ДЕФИЦИТ (ПРОФИЦИТ)</a:t>
            </a:r>
          </a:p>
        </p:txBody>
      </p:sp>
      <p:sp>
        <p:nvSpPr>
          <p:cNvPr id="103504" name="Text Box 80"/>
          <p:cNvSpPr txBox="1">
            <a:spLocks noChangeArrowheads="1"/>
          </p:cNvSpPr>
          <p:nvPr/>
        </p:nvSpPr>
        <p:spPr bwMode="auto">
          <a:xfrm>
            <a:off x="325438" y="3068638"/>
            <a:ext cx="2890837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2706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ДЕФИЦИТ 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(расходы больше доходов)</a:t>
            </a:r>
          </a:p>
          <a:p>
            <a:pPr algn="just">
              <a:spcBef>
                <a:spcPct val="50000"/>
              </a:spcBef>
            </a:pPr>
            <a:r>
              <a:rPr lang="ru-RU" sz="1300">
                <a:latin typeface="Times New Roman" pitchFamily="18" charset="0"/>
              </a:rPr>
              <a:t>При превышении расходов над доходами  принимается решение об источниках покрытия дефицита (например, использовать имеющиеся накопления, остатки, взять в долг).</a:t>
            </a:r>
          </a:p>
          <a:p>
            <a:pPr algn="ctr">
              <a:spcBef>
                <a:spcPct val="50000"/>
              </a:spcBef>
            </a:pPr>
            <a:endParaRPr lang="ru-RU" sz="1300">
              <a:latin typeface="Times New Roman" pitchFamily="18" charset="0"/>
            </a:endParaRPr>
          </a:p>
        </p:txBody>
      </p:sp>
      <p:sp>
        <p:nvSpPr>
          <p:cNvPr id="103506" name="AutoShape 82" descr="Крупная сетка"/>
          <p:cNvSpPr>
            <a:spLocks noChangeArrowheads="1"/>
          </p:cNvSpPr>
          <p:nvPr/>
        </p:nvSpPr>
        <p:spPr bwMode="auto">
          <a:xfrm>
            <a:off x="5746750" y="3141663"/>
            <a:ext cx="3108325" cy="1655762"/>
          </a:xfrm>
          <a:prstGeom prst="roundRect">
            <a:avLst>
              <a:gd name="adj" fmla="val 16667"/>
            </a:avLst>
          </a:prstGeom>
          <a:pattFill prst="lgGrid">
            <a:fgClr>
              <a:srgbClr val="FFCC99"/>
            </a:fgClr>
            <a:bgClr>
              <a:schemeClr val="bg1"/>
            </a:bgClr>
          </a:pattFill>
          <a:ln w="2857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507" name="Text Box 83"/>
          <p:cNvSpPr txBox="1">
            <a:spLocks noChangeArrowheads="1"/>
          </p:cNvSpPr>
          <p:nvPr/>
        </p:nvSpPr>
        <p:spPr bwMode="auto">
          <a:xfrm>
            <a:off x="5819775" y="3141663"/>
            <a:ext cx="2963863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62706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ru-RU" sz="1400" b="1">
                <a:latin typeface="Times New Roman" pitchFamily="18" charset="0"/>
              </a:rPr>
              <a:t>ПРОФИЦИТ</a:t>
            </a:r>
          </a:p>
          <a:p>
            <a:pPr algn="ctr"/>
            <a:r>
              <a:rPr lang="ru-RU" sz="1400" b="1">
                <a:latin typeface="Times New Roman" pitchFamily="18" charset="0"/>
              </a:rPr>
              <a:t>(доходы больше расходов)</a:t>
            </a:r>
          </a:p>
          <a:p>
            <a:pPr algn="just">
              <a:spcBef>
                <a:spcPct val="50000"/>
              </a:spcBef>
            </a:pPr>
            <a:r>
              <a:rPr lang="ru-RU" sz="1300">
                <a:latin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остатки, погашать долг).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517" name="Picture 69" descr="флаг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8821737" cy="612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2413" y="188913"/>
            <a:ext cx="8675687" cy="5937250"/>
          </a:xfrm>
        </p:spPr>
        <p:txBody>
          <a:bodyPr/>
          <a:lstStyle/>
          <a:p>
            <a:pPr marL="0" indent="542925" algn="just">
              <a:buFontTx/>
              <a:buNone/>
            </a:pPr>
            <a:endParaRPr lang="ru-RU" sz="1400">
              <a:latin typeface="Times New Roman" pitchFamily="18" charset="0"/>
            </a:endParaRPr>
          </a:p>
          <a:p>
            <a:pPr marL="0" indent="542925" algn="just">
              <a:buFontTx/>
              <a:buNone/>
            </a:pPr>
            <a:endParaRPr lang="ru-RU" sz="1400">
              <a:latin typeface="Times New Roman" pitchFamily="18" charset="0"/>
            </a:endParaRPr>
          </a:p>
          <a:p>
            <a:pPr marL="0" indent="542925" algn="just">
              <a:buFontTx/>
              <a:buNone/>
            </a:pPr>
            <a:endParaRPr lang="ru-RU" sz="1400">
              <a:latin typeface="Times New Roman" pitchFamily="18" charset="0"/>
            </a:endParaRPr>
          </a:p>
          <a:p>
            <a:pPr marL="0" indent="542925" algn="just">
              <a:buFontTx/>
              <a:buNone/>
            </a:pPr>
            <a:endParaRPr lang="ru-RU" sz="140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>
              <a:buFontTx/>
              <a:buNone/>
            </a:pPr>
            <a:endParaRPr lang="ru-RU" sz="1400">
              <a:latin typeface="Times New Roman" pitchFamily="18" charset="0"/>
            </a:endParaRPr>
          </a:p>
          <a:p>
            <a:pPr marL="0" indent="542925" algn="ctr">
              <a:buFontTx/>
              <a:buNone/>
            </a:pPr>
            <a:endParaRPr lang="ru-RU" sz="1800">
              <a:latin typeface="Times New Roman" pitchFamily="18" charset="0"/>
            </a:endParaRPr>
          </a:p>
        </p:txBody>
      </p:sp>
      <p:sp>
        <p:nvSpPr>
          <p:cNvPr id="104480" name="Text Box 32"/>
          <p:cNvSpPr txBox="1">
            <a:spLocks noChangeArrowheads="1"/>
          </p:cNvSpPr>
          <p:nvPr/>
        </p:nvSpPr>
        <p:spPr bwMode="auto">
          <a:xfrm>
            <a:off x="252413" y="620713"/>
            <a:ext cx="8748712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447675" algn="l">
              <a:defRPr>
                <a:solidFill>
                  <a:schemeClr val="tx1"/>
                </a:solidFill>
                <a:latin typeface="Arial" charset="0"/>
              </a:defRPr>
            </a:lvl1pPr>
            <a:lvl2pPr marL="627063" algn="l">
              <a:defRPr>
                <a:solidFill>
                  <a:schemeClr val="tx1"/>
                </a:solidFill>
                <a:latin typeface="Arial" charset="0"/>
              </a:defRPr>
            </a:lvl2pPr>
            <a:lvl3pPr algn="l">
              <a:defRPr>
                <a:solidFill>
                  <a:schemeClr val="tx1"/>
                </a:solidFill>
                <a:latin typeface="Arial" charset="0"/>
              </a:defRPr>
            </a:lvl3pPr>
            <a:lvl4pPr algn="l">
              <a:defRPr>
                <a:solidFill>
                  <a:schemeClr val="tx1"/>
                </a:solidFill>
                <a:latin typeface="Arial" charset="0"/>
              </a:defRPr>
            </a:lvl4pPr>
            <a:lvl5pPr algn="l"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ru-RU" sz="1600">
                <a:latin typeface="Times New Roman" pitchFamily="18" charset="0"/>
              </a:rPr>
              <a:t>Бюджетная система представляет собой совокупность отношений, возникающих между различными субъектами в процессе формирования доходов и осуществления расходов бюджетов всех уровней системы, осуществления государственных и муниципальных заимствований, регулирования государственного и муниципального долга, составления и рассмотрения проектов бюджетов системы, их утверждения и исполнения, контроля за их исполнением.</a:t>
            </a:r>
          </a:p>
        </p:txBody>
      </p:sp>
      <p:sp>
        <p:nvSpPr>
          <p:cNvPr id="104484" name="AutoShape 36"/>
          <p:cNvSpPr>
            <a:spLocks noChangeArrowheads="1"/>
          </p:cNvSpPr>
          <p:nvPr/>
        </p:nvSpPr>
        <p:spPr bwMode="auto">
          <a:xfrm>
            <a:off x="2927350" y="2492375"/>
            <a:ext cx="3109913" cy="5048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85" name="Text Box 37"/>
          <p:cNvSpPr txBox="1">
            <a:spLocks noChangeArrowheads="1"/>
          </p:cNvSpPr>
          <p:nvPr/>
        </p:nvSpPr>
        <p:spPr bwMode="auto">
          <a:xfrm>
            <a:off x="3071813" y="2565400"/>
            <a:ext cx="2892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latin typeface="Times New Roman" pitchFamily="18" charset="0"/>
              </a:rPr>
              <a:t>Федеральный бюджет</a:t>
            </a:r>
          </a:p>
        </p:txBody>
      </p:sp>
      <p:sp>
        <p:nvSpPr>
          <p:cNvPr id="104486" name="AutoShape 38"/>
          <p:cNvSpPr>
            <a:spLocks noChangeArrowheads="1"/>
          </p:cNvSpPr>
          <p:nvPr/>
        </p:nvSpPr>
        <p:spPr bwMode="auto">
          <a:xfrm>
            <a:off x="2420938" y="3357563"/>
            <a:ext cx="4265612" cy="7921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88" name="Text Box 40"/>
          <p:cNvSpPr txBox="1">
            <a:spLocks noChangeArrowheads="1"/>
          </p:cNvSpPr>
          <p:nvPr/>
        </p:nvSpPr>
        <p:spPr bwMode="auto">
          <a:xfrm>
            <a:off x="2420938" y="3429000"/>
            <a:ext cx="4265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latin typeface="Times New Roman" pitchFamily="18" charset="0"/>
              </a:rPr>
              <a:t>бюджеты субъектов Российской Федерации</a:t>
            </a:r>
          </a:p>
        </p:txBody>
      </p:sp>
      <p:sp>
        <p:nvSpPr>
          <p:cNvPr id="104489" name="AutoShape 41"/>
          <p:cNvSpPr>
            <a:spLocks noChangeArrowheads="1"/>
          </p:cNvSpPr>
          <p:nvPr/>
        </p:nvSpPr>
        <p:spPr bwMode="auto">
          <a:xfrm>
            <a:off x="3071813" y="4437063"/>
            <a:ext cx="3108325" cy="5048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90" name="Text Box 42"/>
          <p:cNvSpPr txBox="1">
            <a:spLocks noChangeArrowheads="1"/>
          </p:cNvSpPr>
          <p:nvPr/>
        </p:nvSpPr>
        <p:spPr bwMode="auto">
          <a:xfrm>
            <a:off x="3144838" y="4508500"/>
            <a:ext cx="2892425" cy="366713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800" b="1">
                <a:latin typeface="Times New Roman" pitchFamily="18" charset="0"/>
              </a:rPr>
              <a:t>местные бюджеты</a:t>
            </a:r>
          </a:p>
        </p:txBody>
      </p:sp>
      <p:sp>
        <p:nvSpPr>
          <p:cNvPr id="104491" name="AutoShape 43"/>
          <p:cNvSpPr>
            <a:spLocks noChangeArrowheads="1"/>
          </p:cNvSpPr>
          <p:nvPr/>
        </p:nvSpPr>
        <p:spPr bwMode="auto">
          <a:xfrm>
            <a:off x="325438" y="5589588"/>
            <a:ext cx="2386012" cy="5048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92" name="AutoShape 44"/>
          <p:cNvSpPr>
            <a:spLocks noChangeArrowheads="1"/>
          </p:cNvSpPr>
          <p:nvPr/>
        </p:nvSpPr>
        <p:spPr bwMode="auto">
          <a:xfrm>
            <a:off x="3144838" y="5589588"/>
            <a:ext cx="2746375" cy="5048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93" name="AutoShape 45"/>
          <p:cNvSpPr>
            <a:spLocks noChangeArrowheads="1"/>
          </p:cNvSpPr>
          <p:nvPr/>
        </p:nvSpPr>
        <p:spPr bwMode="auto">
          <a:xfrm>
            <a:off x="6326188" y="5589588"/>
            <a:ext cx="2601912" cy="504825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1905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94" name="Text Box 46"/>
          <p:cNvSpPr txBox="1">
            <a:spLocks noChangeArrowheads="1"/>
          </p:cNvSpPr>
          <p:nvPr/>
        </p:nvSpPr>
        <p:spPr bwMode="auto">
          <a:xfrm>
            <a:off x="325438" y="5589588"/>
            <a:ext cx="23860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</a:rPr>
              <a:t>бюджеты муниципальных районов</a:t>
            </a:r>
          </a:p>
        </p:txBody>
      </p:sp>
      <p:sp>
        <p:nvSpPr>
          <p:cNvPr id="104495" name="Text Box 47"/>
          <p:cNvSpPr txBox="1">
            <a:spLocks noChangeArrowheads="1"/>
          </p:cNvSpPr>
          <p:nvPr/>
        </p:nvSpPr>
        <p:spPr bwMode="auto">
          <a:xfrm>
            <a:off x="3216275" y="5661025"/>
            <a:ext cx="2674938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</a:rPr>
              <a:t>бюджеты городских округов</a:t>
            </a:r>
          </a:p>
        </p:txBody>
      </p:sp>
      <p:sp>
        <p:nvSpPr>
          <p:cNvPr id="104498" name="Text Box 50"/>
          <p:cNvSpPr txBox="1">
            <a:spLocks noChangeArrowheads="1"/>
          </p:cNvSpPr>
          <p:nvPr/>
        </p:nvSpPr>
        <p:spPr bwMode="auto">
          <a:xfrm>
            <a:off x="6326188" y="5589588"/>
            <a:ext cx="26749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500" b="1">
                <a:latin typeface="Times New Roman" pitchFamily="18" charset="0"/>
              </a:rPr>
              <a:t>бюджеты городских и сельских поселений</a:t>
            </a:r>
          </a:p>
        </p:txBody>
      </p:sp>
      <p:sp>
        <p:nvSpPr>
          <p:cNvPr id="104502" name="AutoShape 54"/>
          <p:cNvSpPr>
            <a:spLocks noChangeArrowheads="1"/>
          </p:cNvSpPr>
          <p:nvPr/>
        </p:nvSpPr>
        <p:spPr bwMode="auto">
          <a:xfrm>
            <a:off x="4302125" y="2997200"/>
            <a:ext cx="36195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03" name="AutoShape 55"/>
          <p:cNvSpPr>
            <a:spLocks noChangeArrowheads="1"/>
          </p:cNvSpPr>
          <p:nvPr/>
        </p:nvSpPr>
        <p:spPr bwMode="auto">
          <a:xfrm>
            <a:off x="4373563" y="4149725"/>
            <a:ext cx="217487" cy="287338"/>
          </a:xfrm>
          <a:prstGeom prst="downArrow">
            <a:avLst>
              <a:gd name="adj1" fmla="val 50000"/>
              <a:gd name="adj2" fmla="val 33029"/>
            </a:avLst>
          </a:prstGeom>
          <a:solidFill>
            <a:schemeClr val="tx2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05" name="Line 57"/>
          <p:cNvSpPr>
            <a:spLocks noChangeShapeType="1"/>
          </p:cNvSpPr>
          <p:nvPr/>
        </p:nvSpPr>
        <p:spPr bwMode="auto">
          <a:xfrm>
            <a:off x="4518025" y="4941888"/>
            <a:ext cx="0" cy="1428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06" name="Line 58"/>
          <p:cNvSpPr>
            <a:spLocks noChangeShapeType="1"/>
          </p:cNvSpPr>
          <p:nvPr/>
        </p:nvSpPr>
        <p:spPr bwMode="auto">
          <a:xfrm>
            <a:off x="1482725" y="5229225"/>
            <a:ext cx="6143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07" name="Line 59"/>
          <p:cNvSpPr>
            <a:spLocks noChangeShapeType="1"/>
          </p:cNvSpPr>
          <p:nvPr/>
        </p:nvSpPr>
        <p:spPr bwMode="auto">
          <a:xfrm>
            <a:off x="1482725" y="522922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08" name="Line 60"/>
          <p:cNvSpPr>
            <a:spLocks noChangeShapeType="1"/>
          </p:cNvSpPr>
          <p:nvPr/>
        </p:nvSpPr>
        <p:spPr bwMode="auto">
          <a:xfrm>
            <a:off x="4518025" y="5084763"/>
            <a:ext cx="0" cy="504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09" name="Line 61"/>
          <p:cNvSpPr>
            <a:spLocks noChangeShapeType="1"/>
          </p:cNvSpPr>
          <p:nvPr/>
        </p:nvSpPr>
        <p:spPr bwMode="auto">
          <a:xfrm>
            <a:off x="7626350" y="5229225"/>
            <a:ext cx="0" cy="3603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515" name="Text Box 67"/>
          <p:cNvSpPr txBox="1">
            <a:spLocks noChangeArrowheads="1"/>
          </p:cNvSpPr>
          <p:nvPr/>
        </p:nvSpPr>
        <p:spPr bwMode="auto">
          <a:xfrm>
            <a:off x="1336675" y="1989138"/>
            <a:ext cx="68691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 i="1">
                <a:latin typeface="Times New Roman" pitchFamily="18" charset="0"/>
              </a:rPr>
              <a:t>Уровни бюджетной системы Российской Федерации</a:t>
            </a:r>
          </a:p>
        </p:txBody>
      </p:sp>
      <p:sp>
        <p:nvSpPr>
          <p:cNvPr id="104516" name="Text Box 68"/>
          <p:cNvSpPr txBox="1">
            <a:spLocks noChangeArrowheads="1"/>
          </p:cNvSpPr>
          <p:nvPr/>
        </p:nvSpPr>
        <p:spPr bwMode="auto">
          <a:xfrm>
            <a:off x="1482725" y="188913"/>
            <a:ext cx="6434138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ru-RU" sz="2400" b="1">
                <a:solidFill>
                  <a:schemeClr val="tx2"/>
                </a:solidFill>
                <a:latin typeface="Times New Roman" pitchFamily="18" charset="0"/>
              </a:rPr>
              <a:t>Бюджетная система Российской Федерации</a:t>
            </a:r>
          </a:p>
          <a:p>
            <a:pPr>
              <a:spcBef>
                <a:spcPct val="50000"/>
              </a:spcBef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6145</TotalTime>
  <Words>4298</Words>
  <Application>Microsoft Office PowerPoint</Application>
  <PresentationFormat>Произвольный</PresentationFormat>
  <Paragraphs>939</Paragraphs>
  <Slides>34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40" baseType="lpstr">
      <vt:lpstr>Arial</vt:lpstr>
      <vt:lpstr>Times New Roman</vt:lpstr>
      <vt:lpstr>Calibri</vt:lpstr>
      <vt:lpstr>Оформление по умолчанию</vt:lpstr>
      <vt:lpstr>Диаграмма Microsoft Office Excel</vt:lpstr>
      <vt:lpstr>Диаграмма Microsoft Graph</vt:lpstr>
      <vt:lpstr>Брошюра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Классификация расходов бюджета по разделам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Общие характеристики доходов и расходов бюджета поселения</vt:lpstr>
      <vt:lpstr>Презентация PowerPoint</vt:lpstr>
      <vt:lpstr>Доходы бюджета поселения </vt:lpstr>
      <vt:lpstr>Презентация PowerPoint</vt:lpstr>
      <vt:lpstr>Доходы дорожного фонда прогнозируются на 2014 год в сумме 10073,0 тыс. рублей. В 2015 году доходы дорожного фонда запланированы в сумме 13213,0 тыс. рублей (131,2 % к 2014 году), к 2016 году доходы дорожного фонда достигнут 13590,0 тыс. рублей (102,9 % к 2015 году).</vt:lpstr>
      <vt:lpstr>Презентация PowerPoint</vt:lpstr>
      <vt:lpstr>Презентация PowerPoint</vt:lpstr>
      <vt:lpstr>Расходы бюджета поселения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Доля протяженности автомобильных дорог общего пользования местного значения поселения, не отвечающих нормативным требованиям, в общей протяженности автомобильных дорог общего пользования местного значения</vt:lpstr>
      <vt:lpstr>Межбюджетные отношения</vt:lpstr>
      <vt:lpstr>Межбюджетные трансферты бюджету Муромского района  в 2013 – 2016 годах</vt:lpstr>
      <vt:lpstr>Дополнительная информация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Брошюра</dc:title>
  <dc:creator>Finupr2</dc:creator>
  <cp:lastModifiedBy>test</cp:lastModifiedBy>
  <cp:revision>157</cp:revision>
  <dcterms:created xsi:type="dcterms:W3CDTF">2013-12-17T06:08:51Z</dcterms:created>
  <dcterms:modified xsi:type="dcterms:W3CDTF">2015-06-29T12:44:46Z</dcterms:modified>
</cp:coreProperties>
</file>