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5"/>
    <p:sldMasterId id="2147483792" r:id="rId6"/>
    <p:sldMasterId id="2147483799" r:id="rId7"/>
    <p:sldMasterId id="2147483814" r:id="rId8"/>
  </p:sldMasterIdLst>
  <p:notesMasterIdLst>
    <p:notesMasterId r:id="rId17"/>
  </p:notesMasterIdLst>
  <p:sldIdLst>
    <p:sldId id="3997" r:id="rId9"/>
    <p:sldId id="3996" r:id="rId10"/>
    <p:sldId id="3972" r:id="rId11"/>
    <p:sldId id="3991" r:id="rId12"/>
    <p:sldId id="3973" r:id="rId13"/>
    <p:sldId id="3992" r:id="rId14"/>
    <p:sldId id="3975" r:id="rId15"/>
    <p:sldId id="3990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2" userDrawn="1">
          <p15:clr>
            <a:srgbClr val="A4A3A4"/>
          </p15:clr>
        </p15:guide>
        <p15:guide id="2" pos="4112" userDrawn="1">
          <p15:clr>
            <a:srgbClr val="A4A3A4"/>
          </p15:clr>
        </p15:guide>
        <p15:guide id="13" pos="7423" userDrawn="1">
          <p15:clr>
            <a:srgbClr val="A4A3A4"/>
          </p15:clr>
        </p15:guide>
        <p15:guide id="20" orient="horz" pos="2908" userDrawn="1">
          <p15:clr>
            <a:srgbClr val="A4A3A4"/>
          </p15:clr>
        </p15:guide>
        <p15:guide id="36" pos="234" userDrawn="1">
          <p15:clr>
            <a:srgbClr val="A4A3A4"/>
          </p15:clr>
        </p15:guide>
        <p15:guide id="40" pos="1527" userDrawn="1">
          <p15:clr>
            <a:srgbClr val="A4A3A4"/>
          </p15:clr>
        </p15:guide>
        <p15:guide id="42" pos="733" userDrawn="1">
          <p15:clr>
            <a:srgbClr val="A4A3A4"/>
          </p15:clr>
        </p15:guide>
        <p15:guide id="43" orient="horz" pos="913" userDrawn="1">
          <p15:clr>
            <a:srgbClr val="A4A3A4"/>
          </p15:clr>
        </p15:guide>
        <p15:guide id="44" orient="horz" pos="3327" userDrawn="1">
          <p15:clr>
            <a:srgbClr val="A4A3A4"/>
          </p15:clr>
        </p15:guide>
        <p15:guide id="46" orient="horz" pos="1049" userDrawn="1">
          <p15:clr>
            <a:srgbClr val="A4A3A4"/>
          </p15:clr>
        </p15:guide>
        <p15:guide id="47" pos="5677" userDrawn="1">
          <p15:clr>
            <a:srgbClr val="A4A3A4"/>
          </p15:clr>
        </p15:guide>
        <p15:guide id="48" orient="horz" pos="1888" userDrawn="1">
          <p15:clr>
            <a:srgbClr val="A4A3A4"/>
          </p15:clr>
        </p15:guide>
        <p15:guide id="49" orient="horz" pos="2478" userDrawn="1">
          <p15:clr>
            <a:srgbClr val="A4A3A4"/>
          </p15:clr>
        </p15:guide>
        <p15:guide id="50" orient="horz" pos="2772" userDrawn="1">
          <p15:clr>
            <a:srgbClr val="A4A3A4"/>
          </p15:clr>
        </p15:guide>
        <p15:guide id="51" orient="horz" pos="1230" userDrawn="1">
          <p15:clr>
            <a:srgbClr val="A4A3A4"/>
          </p15:clr>
        </p15:guide>
        <p15:guide id="52" pos="1844" userDrawn="1">
          <p15:clr>
            <a:srgbClr val="A4A3A4"/>
          </p15:clr>
        </p15:guide>
        <p15:guide id="53" pos="61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D30"/>
    <a:srgbClr val="FFC000"/>
    <a:srgbClr val="3D3D3D"/>
    <a:srgbClr val="595959"/>
    <a:srgbClr val="000000"/>
    <a:srgbClr val="3B802D"/>
    <a:srgbClr val="6AA744"/>
    <a:srgbClr val="DAE4EE"/>
    <a:srgbClr val="204824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0" autoAdjust="0"/>
    <p:restoredTop sz="63784" autoAdjust="0"/>
  </p:normalViewPr>
  <p:slideViewPr>
    <p:cSldViewPr snapToGrid="0" snapToObjects="1">
      <p:cViewPr varScale="1">
        <p:scale>
          <a:sx n="91" d="100"/>
          <a:sy n="91" d="100"/>
        </p:scale>
        <p:origin x="888" y="84"/>
      </p:cViewPr>
      <p:guideLst>
        <p:guide orient="horz" pos="1412"/>
        <p:guide pos="4112"/>
        <p:guide pos="7423"/>
        <p:guide orient="horz" pos="2908"/>
        <p:guide pos="234"/>
        <p:guide pos="1527"/>
        <p:guide pos="733"/>
        <p:guide orient="horz" pos="913"/>
        <p:guide orient="horz" pos="3327"/>
        <p:guide orient="horz" pos="1049"/>
        <p:guide pos="5677"/>
        <p:guide orient="horz" pos="1888"/>
        <p:guide orient="horz" pos="2478"/>
        <p:guide orient="horz" pos="2772"/>
        <p:guide orient="horz" pos="1230"/>
        <p:guide pos="1844"/>
        <p:guide pos="619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36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BA950764-9D86-964A-80FC-38782562159D}" type="datetimeFigureOut">
              <a:rPr lang="ru-RU" smtClean="0"/>
              <a:t>27.01.2023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6785FBB0-32B5-354E-A96B-3A0F851314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04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7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9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60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6286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68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0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73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12192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id="{0F58D8D8-9BF5-4E48-B0C2-DC5A89F826BB}"/>
              </a:ext>
            </a:extLst>
          </p:cNvPr>
          <p:cNvSpPr/>
          <p:nvPr userDrawn="1"/>
        </p:nvSpPr>
        <p:spPr bwMode="auto">
          <a:xfrm flipH="1">
            <a:off x="0" y="1813842"/>
            <a:ext cx="6816033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7709">
              <a:defRPr/>
            </a:pPr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038" y="1118433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6033" y="1635930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4E3E9DD-B030-4433-A10F-69CEC4611B03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id="{1E020ADF-DF99-41FE-8F35-8B492E47ED90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id="{228FE2C4-FB00-4AA9-9D1E-F37D4F47F74F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id="{6973F001-42B9-46AB-B06B-9FB119EF3119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id="{9AADDBC2-9AD2-42E2-8892-8CF2345F64A6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2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084320" y="-5078"/>
            <a:ext cx="408432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8168640" y="-5078"/>
            <a:ext cx="402336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3197B4E8-8964-45A6-ABFD-B879D1BF5B6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id="{35134BF9-928C-417D-B22C-DB946F2EFF81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id="{5566D2E4-75DA-4C96-9665-564898A20A43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id="{817FE1EB-B3DC-42B7-8C9E-1FBE359A18C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9465B361-F0B5-459F-B509-E39DDD48684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3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7"/>
            <a:ext cx="12192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687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98509" y="1580012"/>
            <a:ext cx="5332745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170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38245" y="1996388"/>
            <a:ext cx="5332745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090781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812964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609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71" y="2351290"/>
            <a:ext cx="6087430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438258" y="2784807"/>
            <a:ext cx="3735514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9137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082" y="721529"/>
            <a:ext cx="319514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00811" y="1561509"/>
            <a:ext cx="2225395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89506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474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97679" y="1826501"/>
            <a:ext cx="1570435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2036118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25272" y="1826501"/>
            <a:ext cx="1570435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33336" y="1826501"/>
            <a:ext cx="1570435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63271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71335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5345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9054" y="1873681"/>
            <a:ext cx="336677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02363" y="1992945"/>
            <a:ext cx="2962607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390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1629009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1554449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57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063973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27946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031986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095959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159932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3331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868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996043" y="1"/>
            <a:ext cx="5195958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921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3947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935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2526904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2452344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17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8265" y="1705200"/>
            <a:ext cx="286341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691" y="1701100"/>
            <a:ext cx="286341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3117" y="1701100"/>
            <a:ext cx="2863614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0668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214129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004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019" y="1179011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1014" y="1696508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16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4593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714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271623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995041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680224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46099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1B8A29D1-4EBC-4005-97E2-77473ED869B2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319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144" y="-128680"/>
            <a:ext cx="8296894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5783" y="444502"/>
            <a:ext cx="5168201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1170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508382" y="0"/>
            <a:ext cx="868361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54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83453" y="0"/>
            <a:ext cx="7108547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341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9336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5151" y="0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5151" y="3482691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409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1027" y="2105716"/>
            <a:ext cx="5107735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4293" y="1224010"/>
            <a:ext cx="2759537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114293" y="4044131"/>
            <a:ext cx="2759537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955886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955886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6061943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6061943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9168000" y="1224010"/>
            <a:ext cx="290891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9168000" y="4044131"/>
            <a:ext cx="290891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2CD0E08E-B0B0-444B-A9CA-B2AB7A8E4B08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443285" y="1786777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8248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3210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45451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32665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0818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8897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519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32436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71102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8961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268204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id="{922F55B5-BCE4-4558-ACC8-2F95DB4D2985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id="{3774F678-52C6-45D1-BBBF-9C2B19CD4B28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5735" y="346514"/>
            <a:ext cx="3774859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8383" y="0"/>
            <a:ext cx="8683618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375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6999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54238" y="2871051"/>
            <a:ext cx="6283525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906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9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888249" y="467040"/>
            <a:ext cx="10854598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529964" y="819258"/>
            <a:ext cx="8176515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556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0834" y="1742546"/>
            <a:ext cx="5666852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136812" y="1911540"/>
            <a:ext cx="4294897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9214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12192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23" y="1736853"/>
            <a:ext cx="5180662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668880" y="1944007"/>
            <a:ext cx="4836172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7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5455302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E575065-8E42-42D6-B7A8-AA320BAF36E8}"/>
              </a:ext>
            </a:extLst>
          </p:cNvPr>
          <p:cNvGrpSpPr/>
          <p:nvPr userDrawn="1"/>
        </p:nvGrpSpPr>
        <p:grpSpPr>
          <a:xfrm>
            <a:off x="3260870" y="2446452"/>
            <a:ext cx="1552117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5119BD1-1C72-4D27-9CDA-696CB064C4FE}"/>
              </a:ext>
            </a:extLst>
          </p:cNvPr>
          <p:cNvGrpSpPr/>
          <p:nvPr userDrawn="1"/>
        </p:nvGrpSpPr>
        <p:grpSpPr>
          <a:xfrm>
            <a:off x="7378559" y="2446452"/>
            <a:ext cx="1552117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DF5EB67-2BB6-48F9-B347-1A856CC6387B}"/>
              </a:ext>
            </a:extLst>
          </p:cNvPr>
          <p:cNvGrpSpPr/>
          <p:nvPr userDrawn="1"/>
        </p:nvGrpSpPr>
        <p:grpSpPr>
          <a:xfrm>
            <a:off x="5217728" y="2233259"/>
            <a:ext cx="1763188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FB5169D-C9AB-4989-9617-22FCED291057}"/>
              </a:ext>
            </a:extLst>
          </p:cNvPr>
          <p:cNvGrpSpPr/>
          <p:nvPr userDrawn="1"/>
        </p:nvGrpSpPr>
        <p:grpSpPr>
          <a:xfrm>
            <a:off x="981474" y="2446452"/>
            <a:ext cx="1552117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592F838-70B2-4EC7-8D3B-3E5FF7738D39}"/>
              </a:ext>
            </a:extLst>
          </p:cNvPr>
          <p:cNvGrpSpPr/>
          <p:nvPr userDrawn="1"/>
        </p:nvGrpSpPr>
        <p:grpSpPr>
          <a:xfrm>
            <a:off x="9664183" y="2446452"/>
            <a:ext cx="1552117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3980" y="2918950"/>
            <a:ext cx="1336204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3376" y="2918950"/>
            <a:ext cx="1336203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45533" y="2770012"/>
            <a:ext cx="1517913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1064" y="2918950"/>
            <a:ext cx="1336204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6687" y="2918950"/>
            <a:ext cx="1336205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3035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074" y="1134340"/>
            <a:ext cx="2875035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9622" y="1880970"/>
            <a:ext cx="2018890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2623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9355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222773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843946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073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4274" y="2876274"/>
            <a:ext cx="1652292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2714" y="2970106"/>
            <a:ext cx="1807082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2316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5955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230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62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6332" y="508114"/>
            <a:ext cx="286341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3483" y="504014"/>
            <a:ext cx="286341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0633" y="504014"/>
            <a:ext cx="2863614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163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733" y="3681160"/>
            <a:ext cx="3835880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72162" y="3676499"/>
            <a:ext cx="383588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3590" y="3676499"/>
            <a:ext cx="383615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560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12192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732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09"/>
            <a:ext cx="12192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349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4064143" y="3408641"/>
            <a:ext cx="8127857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512" y="1651508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07" y="2169006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073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8899" y="642949"/>
            <a:ext cx="39696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211013" y="642949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211013" y="3501500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331100" y="642949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331100" y="3501500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85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10768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69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id="{0F58D8D8-9BF5-4E48-B0C2-DC5A89F826BB}"/>
              </a:ext>
            </a:extLst>
          </p:cNvPr>
          <p:cNvSpPr/>
          <p:nvPr userDrawn="1"/>
        </p:nvSpPr>
        <p:spPr bwMode="auto">
          <a:xfrm flipH="1">
            <a:off x="0" y="1813842"/>
            <a:ext cx="6816033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7709">
              <a:defRPr/>
            </a:pPr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038" y="1118433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6033" y="1635930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4E3E9DD-B030-4433-A10F-69CEC4611B03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id="{1E020ADF-DF99-41FE-8F35-8B492E47ED90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id="{228FE2C4-FB00-4AA9-9D1E-F37D4F47F74F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id="{6973F001-42B9-46AB-B06B-9FB119EF3119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id="{9AADDBC2-9AD2-42E2-8892-8CF2345F64A6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6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084320" y="-5078"/>
            <a:ext cx="408432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8168640" y="-5078"/>
            <a:ext cx="402336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3197B4E8-8964-45A6-ABFD-B879D1BF5B6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id="{35134BF9-928C-417D-B22C-DB946F2EFF81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id="{5566D2E4-75DA-4C96-9665-564898A20A43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id="{817FE1EB-B3DC-42B7-8C9E-1FBE359A18C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9465B361-F0B5-459F-B509-E39DDD48684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7"/>
            <a:ext cx="12192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030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98509" y="1580012"/>
            <a:ext cx="5332745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1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38245" y="1996388"/>
            <a:ext cx="5332745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090781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812964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742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71" y="2351290"/>
            <a:ext cx="6087430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438258" y="2784807"/>
            <a:ext cx="3735514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034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082" y="721529"/>
            <a:ext cx="319514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00811" y="1561509"/>
            <a:ext cx="2225395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8133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97679" y="1826501"/>
            <a:ext cx="1570435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2036118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25272" y="1826501"/>
            <a:ext cx="1570435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33336" y="1826501"/>
            <a:ext cx="1570435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63271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71335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143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9054" y="1873681"/>
            <a:ext cx="336677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02363" y="1992945"/>
            <a:ext cx="2962607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578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1629009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1554449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0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063973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27946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031986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095959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159932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378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245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996043" y="1"/>
            <a:ext cx="5195958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030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3947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042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2526904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2452344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7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8265" y="1705200"/>
            <a:ext cx="286341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691" y="1701100"/>
            <a:ext cx="286341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3117" y="1701100"/>
            <a:ext cx="2863614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742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019" y="1179011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1014" y="1696508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170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4593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00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271623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995041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680224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46099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1B8A29D1-4EBC-4005-97E2-77473ED869B2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517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144" y="-128680"/>
            <a:ext cx="8296894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5783" y="444502"/>
            <a:ext cx="5168201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21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508382" y="0"/>
            <a:ext cx="868361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405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83453" y="0"/>
            <a:ext cx="7108547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917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9336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5151" y="0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5151" y="3482691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417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1027" y="2105716"/>
            <a:ext cx="5107735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4293" y="1224010"/>
            <a:ext cx="2759537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114293" y="4044131"/>
            <a:ext cx="2759537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955886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955886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6061943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6061943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9168000" y="1224010"/>
            <a:ext cx="290891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9168000" y="4044131"/>
            <a:ext cx="290891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2CD0E08E-B0B0-444B-A9CA-B2AB7A8E4B08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443285" y="1786777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8248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3210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45451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32665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0818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8897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118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32436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71102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8961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268204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id="{922F55B5-BCE4-4558-ACC8-2F95DB4D2985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id="{3774F678-52C6-45D1-BBBF-9C2B19CD4B28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5735" y="346514"/>
            <a:ext cx="3774859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8383" y="0"/>
            <a:ext cx="8683618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90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6999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54238" y="2871051"/>
            <a:ext cx="6283525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114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888249" y="467040"/>
            <a:ext cx="10854598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529964" y="819258"/>
            <a:ext cx="8176515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712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0834" y="1742546"/>
            <a:ext cx="5666852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136812" y="1911540"/>
            <a:ext cx="4294897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810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12192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23" y="1736853"/>
            <a:ext cx="5180662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668880" y="1944007"/>
            <a:ext cx="4836172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E575065-8E42-42D6-B7A8-AA320BAF36E8}"/>
              </a:ext>
            </a:extLst>
          </p:cNvPr>
          <p:cNvGrpSpPr/>
          <p:nvPr userDrawn="1"/>
        </p:nvGrpSpPr>
        <p:grpSpPr>
          <a:xfrm>
            <a:off x="3260870" y="2446452"/>
            <a:ext cx="1552117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5119BD1-1C72-4D27-9CDA-696CB064C4FE}"/>
              </a:ext>
            </a:extLst>
          </p:cNvPr>
          <p:cNvGrpSpPr/>
          <p:nvPr userDrawn="1"/>
        </p:nvGrpSpPr>
        <p:grpSpPr>
          <a:xfrm>
            <a:off x="7378559" y="2446452"/>
            <a:ext cx="1552117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DF5EB67-2BB6-48F9-B347-1A856CC6387B}"/>
              </a:ext>
            </a:extLst>
          </p:cNvPr>
          <p:cNvGrpSpPr/>
          <p:nvPr userDrawn="1"/>
        </p:nvGrpSpPr>
        <p:grpSpPr>
          <a:xfrm>
            <a:off x="5217728" y="2233259"/>
            <a:ext cx="1763188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FB5169D-C9AB-4989-9617-22FCED291057}"/>
              </a:ext>
            </a:extLst>
          </p:cNvPr>
          <p:cNvGrpSpPr/>
          <p:nvPr userDrawn="1"/>
        </p:nvGrpSpPr>
        <p:grpSpPr>
          <a:xfrm>
            <a:off x="981474" y="2446452"/>
            <a:ext cx="1552117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592F838-70B2-4EC7-8D3B-3E5FF7738D39}"/>
              </a:ext>
            </a:extLst>
          </p:cNvPr>
          <p:cNvGrpSpPr/>
          <p:nvPr userDrawn="1"/>
        </p:nvGrpSpPr>
        <p:grpSpPr>
          <a:xfrm>
            <a:off x="9664183" y="2446452"/>
            <a:ext cx="1552117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3980" y="2918950"/>
            <a:ext cx="1336204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3376" y="2918950"/>
            <a:ext cx="1336203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45533" y="2770012"/>
            <a:ext cx="1517913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1064" y="2918950"/>
            <a:ext cx="1336204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6687" y="2918950"/>
            <a:ext cx="1336205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763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074" y="1134340"/>
            <a:ext cx="2875035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9622" y="1880970"/>
            <a:ext cx="2018890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348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9355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222773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843946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554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4274" y="2876274"/>
            <a:ext cx="1652292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2714" y="2970106"/>
            <a:ext cx="1807082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37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5955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912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255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6332" y="508114"/>
            <a:ext cx="286341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3483" y="504014"/>
            <a:ext cx="286341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0633" y="504014"/>
            <a:ext cx="2863614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192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733" y="3681160"/>
            <a:ext cx="3835880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72162" y="3676499"/>
            <a:ext cx="383588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3590" y="3676499"/>
            <a:ext cx="383615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6059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12192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585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B69A64-0B09-4317-B015-CBBFE0FC1D4D}"/>
              </a:ext>
            </a:extLst>
          </p:cNvPr>
          <p:cNvSpPr/>
          <p:nvPr userDrawn="1"/>
        </p:nvSpPr>
        <p:spPr bwMode="auto">
          <a:xfrm>
            <a:off x="342254" y="2519201"/>
            <a:ext cx="49213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553">
              <a:defRPr/>
            </a:pPr>
            <a:endParaRPr lang="ru-RU" sz="8273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65" r="76724" b="1"/>
          <a:stretch/>
        </p:blipFill>
        <p:spPr bwMode="auto">
          <a:xfrm>
            <a:off x="334963" y="209551"/>
            <a:ext cx="614744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50" y="260350"/>
            <a:ext cx="2343176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0658050" y="2542604"/>
            <a:ext cx="119898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12192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166392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13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4963" y="6501099"/>
            <a:ext cx="860583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005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3370263"/>
            <a:ext cx="11522074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923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7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713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65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971675"/>
            <a:ext cx="11039475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724" y="648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076" y="6492875"/>
            <a:ext cx="2743200" cy="365125"/>
          </a:xfrm>
        </p:spPr>
        <p:txBody>
          <a:bodyPr/>
          <a:lstStyle>
            <a:lvl1pPr>
              <a:defRPr sz="8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155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B69A64-0B09-4317-B015-CBBFE0FC1D4D}"/>
              </a:ext>
            </a:extLst>
          </p:cNvPr>
          <p:cNvSpPr/>
          <p:nvPr userDrawn="1"/>
        </p:nvSpPr>
        <p:spPr bwMode="auto">
          <a:xfrm>
            <a:off x="342254" y="2519201"/>
            <a:ext cx="49213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553">
              <a:defRPr/>
            </a:pPr>
            <a:endParaRPr lang="ru-RU" sz="8273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0658050" y="2542604"/>
            <a:ext cx="119898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91830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4963" y="6501099"/>
            <a:ext cx="860583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974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3370263"/>
            <a:ext cx="11522074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037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246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5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616397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65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971675"/>
            <a:ext cx="11039475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724" y="648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076" y="6492875"/>
            <a:ext cx="2743200" cy="365125"/>
          </a:xfrm>
        </p:spPr>
        <p:txBody>
          <a:bodyPr/>
          <a:lstStyle>
            <a:lvl1pPr>
              <a:defRPr sz="8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2115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3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2828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90633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3383" y="1475047"/>
            <a:ext cx="863861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3383" y="1475047"/>
            <a:ext cx="863861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12192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94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214129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683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5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5455302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0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09"/>
            <a:ext cx="12192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179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4064143" y="3408641"/>
            <a:ext cx="8127857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512" y="1651508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07" y="2169006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948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8899" y="642949"/>
            <a:ext cx="39696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211013" y="642949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211013" y="3501500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331100" y="642949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331100" y="3501500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796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10768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486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22.xml"/><Relationship Id="rId47" Type="http://schemas.openxmlformats.org/officeDocument/2006/relationships/slideLayout" Target="../slideLayouts/slideLayout127.xml"/><Relationship Id="rId63" Type="http://schemas.openxmlformats.org/officeDocument/2006/relationships/slideLayout" Target="../slideLayouts/slideLayout143.xml"/><Relationship Id="rId68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17.xml"/><Relationship Id="rId40" Type="http://schemas.openxmlformats.org/officeDocument/2006/relationships/slideLayout" Target="../slideLayouts/slideLayout120.xml"/><Relationship Id="rId45" Type="http://schemas.openxmlformats.org/officeDocument/2006/relationships/slideLayout" Target="../slideLayouts/slideLayout125.xml"/><Relationship Id="rId53" Type="http://schemas.openxmlformats.org/officeDocument/2006/relationships/slideLayout" Target="../slideLayouts/slideLayout133.xml"/><Relationship Id="rId58" Type="http://schemas.openxmlformats.org/officeDocument/2006/relationships/slideLayout" Target="../slideLayouts/slideLayout138.xml"/><Relationship Id="rId66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85.xml"/><Relationship Id="rId61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5.xml"/><Relationship Id="rId43" Type="http://schemas.openxmlformats.org/officeDocument/2006/relationships/slideLayout" Target="../slideLayouts/slideLayout123.xml"/><Relationship Id="rId48" Type="http://schemas.openxmlformats.org/officeDocument/2006/relationships/slideLayout" Target="../slideLayouts/slideLayout128.xml"/><Relationship Id="rId56" Type="http://schemas.openxmlformats.org/officeDocument/2006/relationships/slideLayout" Target="../slideLayouts/slideLayout136.xml"/><Relationship Id="rId64" Type="http://schemas.openxmlformats.org/officeDocument/2006/relationships/slideLayout" Target="../slideLayouts/slideLayout144.xml"/><Relationship Id="rId69" Type="http://schemas.openxmlformats.org/officeDocument/2006/relationships/theme" Target="../theme/theme4.xml"/><Relationship Id="rId8" Type="http://schemas.openxmlformats.org/officeDocument/2006/relationships/slideLayout" Target="../slideLayouts/slideLayout88.xml"/><Relationship Id="rId51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slideLayout" Target="../slideLayouts/slideLayout113.xml"/><Relationship Id="rId38" Type="http://schemas.openxmlformats.org/officeDocument/2006/relationships/slideLayout" Target="../slideLayouts/slideLayout118.xml"/><Relationship Id="rId46" Type="http://schemas.openxmlformats.org/officeDocument/2006/relationships/slideLayout" Target="../slideLayouts/slideLayout126.xml"/><Relationship Id="rId59" Type="http://schemas.openxmlformats.org/officeDocument/2006/relationships/slideLayout" Target="../slideLayouts/slideLayout139.xml"/><Relationship Id="rId67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00.xml"/><Relationship Id="rId41" Type="http://schemas.openxmlformats.org/officeDocument/2006/relationships/slideLayout" Target="../slideLayouts/slideLayout121.xml"/><Relationship Id="rId54" Type="http://schemas.openxmlformats.org/officeDocument/2006/relationships/slideLayout" Target="../slideLayouts/slideLayout134.xml"/><Relationship Id="rId6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36" Type="http://schemas.openxmlformats.org/officeDocument/2006/relationships/slideLayout" Target="../slideLayouts/slideLayout116.xml"/><Relationship Id="rId49" Type="http://schemas.openxmlformats.org/officeDocument/2006/relationships/slideLayout" Target="../slideLayouts/slideLayout129.xml"/><Relationship Id="rId57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90.xml"/><Relationship Id="rId31" Type="http://schemas.openxmlformats.org/officeDocument/2006/relationships/slideLayout" Target="../slideLayouts/slideLayout111.xml"/><Relationship Id="rId44" Type="http://schemas.openxmlformats.org/officeDocument/2006/relationships/slideLayout" Target="../slideLayouts/slideLayout124.xml"/><Relationship Id="rId52" Type="http://schemas.openxmlformats.org/officeDocument/2006/relationships/slideLayout" Target="../slideLayouts/slideLayout132.xml"/><Relationship Id="rId60" Type="http://schemas.openxmlformats.org/officeDocument/2006/relationships/slideLayout" Target="../slideLayouts/slideLayout140.xml"/><Relationship Id="rId65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9" Type="http://schemas.openxmlformats.org/officeDocument/2006/relationships/slideLayout" Target="../slideLayouts/slideLayout119.xml"/><Relationship Id="rId34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30.xml"/><Relationship Id="rId55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0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4" r:id="rId48"/>
    <p:sldLayoutId id="2147483765" r:id="rId49"/>
    <p:sldLayoutId id="2147483766" r:id="rId50"/>
    <p:sldLayoutId id="2147483767" r:id="rId51"/>
    <p:sldLayoutId id="2147483768" r:id="rId52"/>
    <p:sldLayoutId id="2147483769" r:id="rId53"/>
    <p:sldLayoutId id="2147483770" r:id="rId54"/>
    <p:sldLayoutId id="2147483771" r:id="rId55"/>
    <p:sldLayoutId id="2147483772" r:id="rId56"/>
    <p:sldLayoutId id="2147483773" r:id="rId57"/>
    <p:sldLayoutId id="2147483774" r:id="rId58"/>
    <p:sldLayoutId id="2147483775" r:id="rId59"/>
    <p:sldLayoutId id="2147483776" r:id="rId60"/>
    <p:sldLayoutId id="2147483777" r:id="rId61"/>
    <p:sldLayoutId id="2147483778" r:id="rId62"/>
    <p:sldLayoutId id="2147483779" r:id="rId63"/>
    <p:sldLayoutId id="2147483780" r:id="rId64"/>
    <p:sldLayoutId id="2147483781" r:id="rId65"/>
    <p:sldLayoutId id="2147483782" r:id="rId66"/>
    <p:sldLayoutId id="2147483783" r:id="rId67"/>
    <p:sldLayoutId id="2147483784" r:id="rId6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05800" rtl="0" eaLnBrk="1" latinLnBrk="0" hangingPunct="1">
        <a:spcBef>
          <a:spcPct val="0"/>
        </a:spcBef>
        <a:buNone/>
        <a:defRPr sz="3599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058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indent="-181138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245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585139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38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490937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830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732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626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0580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5869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8115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26449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7173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170278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62318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43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</p:sldLayoutIdLst>
  <p:hf hdr="0" dt="0"/>
  <p:txStyles>
    <p:titleStyle>
      <a:lvl1pPr algn="l" defTabSz="914558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0" indent="-228640" algn="l" defTabSz="9145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18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9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7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75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03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14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93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72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79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58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3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1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95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74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95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89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</p:sldLayoutIdLst>
  <p:hf hdr="0" dt="0"/>
  <p:txStyles>
    <p:titleStyle>
      <a:lvl1pPr algn="l" defTabSz="914558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0" indent="-228640" algn="l" defTabSz="9145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18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9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7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75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03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14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93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72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79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58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3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1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95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74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95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05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  <p:sldLayoutId id="2147483850" r:id="rId36"/>
    <p:sldLayoutId id="2147483851" r:id="rId37"/>
    <p:sldLayoutId id="2147483852" r:id="rId38"/>
    <p:sldLayoutId id="2147483853" r:id="rId39"/>
    <p:sldLayoutId id="2147483854" r:id="rId40"/>
    <p:sldLayoutId id="2147483855" r:id="rId41"/>
    <p:sldLayoutId id="2147483856" r:id="rId42"/>
    <p:sldLayoutId id="2147483857" r:id="rId43"/>
    <p:sldLayoutId id="2147483858" r:id="rId44"/>
    <p:sldLayoutId id="2147483859" r:id="rId45"/>
    <p:sldLayoutId id="2147483860" r:id="rId46"/>
    <p:sldLayoutId id="2147483861" r:id="rId47"/>
    <p:sldLayoutId id="2147483862" r:id="rId48"/>
    <p:sldLayoutId id="2147483863" r:id="rId49"/>
    <p:sldLayoutId id="2147483864" r:id="rId50"/>
    <p:sldLayoutId id="2147483865" r:id="rId51"/>
    <p:sldLayoutId id="2147483866" r:id="rId52"/>
    <p:sldLayoutId id="2147483867" r:id="rId53"/>
    <p:sldLayoutId id="2147483868" r:id="rId54"/>
    <p:sldLayoutId id="2147483869" r:id="rId55"/>
    <p:sldLayoutId id="2147483870" r:id="rId56"/>
    <p:sldLayoutId id="2147483871" r:id="rId57"/>
    <p:sldLayoutId id="2147483872" r:id="rId58"/>
    <p:sldLayoutId id="2147483873" r:id="rId59"/>
    <p:sldLayoutId id="2147483874" r:id="rId60"/>
    <p:sldLayoutId id="2147483875" r:id="rId61"/>
    <p:sldLayoutId id="2147483876" r:id="rId62"/>
    <p:sldLayoutId id="2147483877" r:id="rId63"/>
    <p:sldLayoutId id="2147483878" r:id="rId64"/>
    <p:sldLayoutId id="2147483879" r:id="rId65"/>
    <p:sldLayoutId id="2147483880" r:id="rId66"/>
    <p:sldLayoutId id="2147483881" r:id="rId67"/>
    <p:sldLayoutId id="2147483882" r:id="rId6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05800" rtl="0" eaLnBrk="1" latinLnBrk="0" hangingPunct="1">
        <a:spcBef>
          <a:spcPct val="0"/>
        </a:spcBef>
        <a:buNone/>
        <a:defRPr sz="3599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058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indent="-181138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245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585139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38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490937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830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732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626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0580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5869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8115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26449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7173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170278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62318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voedom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1467" y="2537239"/>
            <a:ext cx="10190455" cy="1144173"/>
          </a:xfrm>
          <a:prstGeom prst="rect">
            <a:avLst/>
          </a:prstGeom>
        </p:spPr>
        <p:txBody>
          <a:bodyPr lIns="108000" rIns="180000" anchor="ctr">
            <a:noAutofit/>
          </a:bodyPr>
          <a:lstStyle>
            <a:lvl1pPr algn="l" defTabSz="9145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B603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55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20" normalizeH="0" baseline="0" noProof="0" dirty="0">
                <a:ln>
                  <a:noFill/>
                </a:ln>
                <a:solidFill>
                  <a:srgbClr val="19502E"/>
                </a:solidFill>
                <a:effectLst/>
                <a:uLnTx/>
                <a:uFillTx/>
                <a:latin typeface="Proxima Nova" charset="0"/>
                <a:ea typeface="Proxima Nova" charset="0"/>
                <a:cs typeface="Proxima Nova" charset="0"/>
              </a:rPr>
              <a:t>РОССЕЛЬХОЗБАНК</a:t>
            </a:r>
          </a:p>
          <a:p>
            <a:pPr marL="0" marR="0" lvl="0" indent="0" algn="l" defTabSz="91455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19502E"/>
                </a:solidFill>
                <a:effectLst/>
                <a:uLnTx/>
                <a:uFillTx/>
                <a:latin typeface="Proxima Nova" charset="0"/>
                <a:ea typeface="Proxima Nova" charset="0"/>
                <a:cs typeface="Proxima Nova" charset="0"/>
              </a:rPr>
              <a:t>СЕЛЬСКАЯ ИПОТЕКА </a:t>
            </a:r>
            <a:r>
              <a:rPr kumimoji="0" lang="ru-RU" sz="32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19502E"/>
                </a:solidFill>
                <a:effectLst/>
                <a:uLnTx/>
                <a:uFillTx/>
                <a:latin typeface="Proxima Nova" charset="0"/>
                <a:ea typeface="Proxima Nova" charset="0"/>
                <a:cs typeface="Proxima Nova" charset="0"/>
              </a:rPr>
              <a:t>2023 </a:t>
            </a:r>
            <a:endParaRPr kumimoji="0" lang="ru-RU" sz="3200" b="0" i="0" u="none" strike="noStrike" kern="1200" cap="none" spc="-20" normalizeH="0" baseline="0" noProof="0" dirty="0">
              <a:ln>
                <a:noFill/>
              </a:ln>
              <a:solidFill>
                <a:srgbClr val="19502E"/>
              </a:solidFill>
              <a:effectLst/>
              <a:uLnTx/>
              <a:uFillTx/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8122" y="5669865"/>
            <a:ext cx="4199862" cy="1047515"/>
            <a:chOff x="138222" y="130199"/>
            <a:chExt cx="4306187" cy="104751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38222" y="130199"/>
              <a:ext cx="4306187" cy="10475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467" y="245269"/>
              <a:ext cx="3202338" cy="932445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14" y="5669865"/>
            <a:ext cx="33081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t="36675" b="19315"/>
          <a:stretch/>
        </p:blipFill>
        <p:spPr>
          <a:xfrm>
            <a:off x="0" y="-27383"/>
            <a:ext cx="12192000" cy="302433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-28826"/>
            <a:ext cx="12192000" cy="310716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316343" y="3356992"/>
            <a:ext cx="10747812" cy="1178732"/>
            <a:chOff x="7181850" y="3865904"/>
            <a:chExt cx="4667504" cy="223962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7191588" y="3865904"/>
              <a:ext cx="4657766" cy="1840850"/>
              <a:chOff x="7191588" y="3865904"/>
              <a:chExt cx="4657766" cy="1840850"/>
            </a:xfrm>
          </p:grpSpPr>
          <p:sp>
            <p:nvSpPr>
              <p:cNvPr id="12" name="Rectangle 59"/>
              <p:cNvSpPr/>
              <p:nvPr/>
            </p:nvSpPr>
            <p:spPr>
              <a:xfrm>
                <a:off x="7191588" y="3865904"/>
                <a:ext cx="1163650" cy="1812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Филиальная сеть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Банк сегодня - это более 1 300 офисов  обслуживания во всех регионах страны (на сельских территориях 80% офисов)</a:t>
                </a:r>
                <a:endParaRPr lang="en-US" sz="1100" spc="-20" dirty="0"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  <p:sp>
            <p:nvSpPr>
              <p:cNvPr id="13" name="Rectangle 60"/>
              <p:cNvSpPr/>
              <p:nvPr/>
            </p:nvSpPr>
            <p:spPr>
              <a:xfrm>
                <a:off x="8812050" y="3890962"/>
                <a:ext cx="1258537" cy="1812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Рейтинг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Международные агентства </a:t>
                </a:r>
                <a:r>
                  <a:rPr lang="ru-RU" sz="1100" spc="-20" dirty="0" err="1">
                    <a:latin typeface="Proxima Nova" charset="0"/>
                    <a:ea typeface="Proxima Nova" charset="0"/>
                    <a:cs typeface="Proxima Nova" charset="0"/>
                  </a:rPr>
                  <a:t>Fitch</a:t>
                </a:r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 и </a:t>
                </a:r>
                <a:r>
                  <a:rPr lang="ru-RU" sz="1100" spc="-20" dirty="0" err="1">
                    <a:latin typeface="Proxima Nova" charset="0"/>
                    <a:ea typeface="Proxima Nova" charset="0"/>
                    <a:cs typeface="Proxima Nova" charset="0"/>
                  </a:rPr>
                  <a:t>Moody's</a:t>
                </a:r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  присвоили Банку долгосрочные кредитные рейтинги ВВB- и Ва1, соответственно</a:t>
                </a:r>
                <a:endParaRPr lang="en-US" sz="1100" spc="-20" dirty="0"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  <p:sp>
            <p:nvSpPr>
              <p:cNvPr id="14" name="Rectangle 61"/>
              <p:cNvSpPr/>
              <p:nvPr/>
            </p:nvSpPr>
            <p:spPr>
              <a:xfrm>
                <a:off x="10425977" y="3893927"/>
                <a:ext cx="1423377" cy="1812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Банк для людей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РСХБ стабильно входит в ТОП-5 банков 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по объему депозитов и кредитов физическим лицам</a:t>
                </a:r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7181850" y="3890963"/>
              <a:ext cx="4419600" cy="221456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659597" y="5279507"/>
            <a:ext cx="11131787" cy="7540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Реализация функций рыночного инструмента государственной поддержки в отраслях и сегментах экономики, в том числе агропромышленного, </a:t>
            </a:r>
            <a:r>
              <a:rPr lang="ru-RU" sz="1100" spc="-20" dirty="0" err="1">
                <a:latin typeface="Proxima Nova" charset="0"/>
                <a:ea typeface="Proxima Nova" charset="0"/>
                <a:cs typeface="Proxima Nova" charset="0"/>
              </a:rPr>
              <a:t>рыбохозяйственного</a:t>
            </a: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и лесопромышленного комплексов, содействие формированию и функционированию национальной кредитно-финансовой системы, эффективное и комплексное</a:t>
            </a:r>
          </a:p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удовлетворение платежеспособного спроса бизнеса и населения в качественных банковских и сопутствующих финансовых продуктах и услугах.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751556" y="3448045"/>
            <a:ext cx="576000" cy="576000"/>
            <a:chOff x="1415479" y="3654889"/>
            <a:chExt cx="576000" cy="576000"/>
          </a:xfrm>
        </p:grpSpPr>
        <p:sp>
          <p:nvSpPr>
            <p:cNvPr id="31" name="Овал 30"/>
            <p:cNvSpPr/>
            <p:nvPr/>
          </p:nvSpPr>
          <p:spPr>
            <a:xfrm>
              <a:off x="1415479" y="3654889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1485924" y="3717266"/>
              <a:ext cx="435112" cy="460834"/>
              <a:chOff x="1485924" y="3717266"/>
              <a:chExt cx="435112" cy="46083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85924" y="3725333"/>
                <a:ext cx="435112" cy="435112"/>
              </a:xfrm>
              <a:prstGeom prst="ellipse">
                <a:avLst/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1622340" y="3725581"/>
                <a:ext cx="162279" cy="435112"/>
              </a:xfrm>
              <a:prstGeom prst="ellipse">
                <a:avLst/>
              </a:prstGeom>
              <a:noFill/>
              <a:ln w="28575">
                <a:solidFill>
                  <a:srgbClr val="6AA74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1508873" y="3942889"/>
                <a:ext cx="396000" cy="0"/>
              </a:xfrm>
              <a:prstGeom prst="line">
                <a:avLst/>
              </a:prstGeom>
              <a:noFill/>
              <a:ln w="28575">
                <a:solidFill>
                  <a:srgbClr val="6AA74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6" name="Дуга 35"/>
              <p:cNvSpPr/>
              <p:nvPr/>
            </p:nvSpPr>
            <p:spPr>
              <a:xfrm rot="10800000">
                <a:off x="1559463" y="3717266"/>
                <a:ext cx="288032" cy="124242"/>
              </a:xfrm>
              <a:prstGeom prst="arc">
                <a:avLst>
                  <a:gd name="adj1" fmla="val 10848952"/>
                  <a:gd name="adj2" fmla="val 0"/>
                </a:avLst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  <p:sp>
            <p:nvSpPr>
              <p:cNvPr id="37" name="Дуга 36"/>
              <p:cNvSpPr/>
              <p:nvPr/>
            </p:nvSpPr>
            <p:spPr>
              <a:xfrm>
                <a:off x="1559463" y="4053858"/>
                <a:ext cx="288032" cy="124242"/>
              </a:xfrm>
              <a:prstGeom prst="arc">
                <a:avLst>
                  <a:gd name="adj1" fmla="val 10848952"/>
                  <a:gd name="adj2" fmla="val 0"/>
                </a:avLst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38" name="Группа 37"/>
          <p:cNvGrpSpPr/>
          <p:nvPr/>
        </p:nvGrpSpPr>
        <p:grpSpPr>
          <a:xfrm>
            <a:off x="4467926" y="3448045"/>
            <a:ext cx="576000" cy="576000"/>
            <a:chOff x="2764469" y="2492108"/>
            <a:chExt cx="576000" cy="576000"/>
          </a:xfrm>
        </p:grpSpPr>
        <p:sp>
          <p:nvSpPr>
            <p:cNvPr id="39" name="Овал 38"/>
            <p:cNvSpPr/>
            <p:nvPr/>
          </p:nvSpPr>
          <p:spPr>
            <a:xfrm>
              <a:off x="2764469" y="2492108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2824183" y="2636108"/>
              <a:ext cx="461446" cy="322597"/>
              <a:chOff x="2824183" y="2636108"/>
              <a:chExt cx="461446" cy="322597"/>
            </a:xfrm>
          </p:grpSpPr>
          <p:sp>
            <p:nvSpPr>
              <p:cNvPr id="41" name="5-конечная звезда 40"/>
              <p:cNvSpPr/>
              <p:nvPr/>
            </p:nvSpPr>
            <p:spPr>
              <a:xfrm>
                <a:off x="2824183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5-конечная звезда 41"/>
              <p:cNvSpPr/>
              <p:nvPr/>
            </p:nvSpPr>
            <p:spPr>
              <a:xfrm>
                <a:off x="2982906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5-конечная звезда 42"/>
              <p:cNvSpPr/>
              <p:nvPr/>
            </p:nvSpPr>
            <p:spPr>
              <a:xfrm>
                <a:off x="3141629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5-конечная звезда 43"/>
              <p:cNvSpPr/>
              <p:nvPr/>
            </p:nvSpPr>
            <p:spPr>
              <a:xfrm>
                <a:off x="2904992" y="2814705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5-конечная звезда 44"/>
              <p:cNvSpPr/>
              <p:nvPr/>
            </p:nvSpPr>
            <p:spPr>
              <a:xfrm>
                <a:off x="3063715" y="2814705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8184296" y="3448045"/>
            <a:ext cx="576000" cy="636602"/>
            <a:chOff x="5375952" y="2898103"/>
            <a:chExt cx="576000" cy="636602"/>
          </a:xfrm>
        </p:grpSpPr>
        <p:sp>
          <p:nvSpPr>
            <p:cNvPr id="51" name="Овал 50"/>
            <p:cNvSpPr/>
            <p:nvPr/>
          </p:nvSpPr>
          <p:spPr>
            <a:xfrm>
              <a:off x="5375952" y="2898103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5547782" y="2958705"/>
              <a:ext cx="232340" cy="232340"/>
            </a:xfrm>
            <a:prstGeom prst="ellipse">
              <a:avLst/>
            </a:prstGeom>
            <a:noFill/>
            <a:ln w="28575">
              <a:solidFill>
                <a:srgbClr val="6AA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Дуга 52"/>
            <p:cNvSpPr/>
            <p:nvPr/>
          </p:nvSpPr>
          <p:spPr>
            <a:xfrm>
              <a:off x="5503227" y="3213255"/>
              <a:ext cx="321450" cy="321450"/>
            </a:xfrm>
            <a:prstGeom prst="arc">
              <a:avLst>
                <a:gd name="adj1" fmla="val 10733185"/>
                <a:gd name="adj2" fmla="val 244429"/>
              </a:avLst>
            </a:prstGeom>
            <a:noFill/>
            <a:ln w="28575" cap="rnd">
              <a:solidFill>
                <a:srgbClr val="6AA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-24680" y="4492952"/>
            <a:ext cx="4408340" cy="720131"/>
            <a:chOff x="751556" y="4780010"/>
            <a:chExt cx="4408340" cy="72013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51556" y="4896351"/>
              <a:ext cx="4408340" cy="526188"/>
            </a:xfrm>
            <a:prstGeom prst="rect">
              <a:avLst/>
            </a:prstGeom>
            <a:solidFill>
              <a:srgbClr val="FFCB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112916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5043926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4938717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4830363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705444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646760" y="4687721"/>
            <a:ext cx="176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Миссия Банка</a:t>
            </a:r>
            <a:endParaRPr lang="ru-RU" sz="6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7" name="Text Placeholder 12"/>
          <p:cNvSpPr txBox="1">
            <a:spLocks/>
          </p:cNvSpPr>
          <p:nvPr/>
        </p:nvSpPr>
        <p:spPr bwMode="auto">
          <a:xfrm>
            <a:off x="616501" y="1040647"/>
            <a:ext cx="5184575" cy="7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15" tIns="43958" rIns="87915" bIns="43958">
            <a:spAutoFit/>
          </a:bodyPr>
          <a:lstStyle>
            <a:defPPr>
              <a:defRPr lang="ru-RU"/>
            </a:defPPr>
            <a:lvl1pPr eaLnBrk="1" hangingPunct="1">
              <a:buFontTx/>
              <a:buNone/>
              <a:defRPr sz="2000" b="1">
                <a:solidFill>
                  <a:srgbClr val="19502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9pPr>
          </a:lstStyle>
          <a:p>
            <a:pPr>
              <a:spcAft>
                <a:spcPts val="600"/>
              </a:spcAft>
            </a:pPr>
            <a:r>
              <a:rPr lang="ru-RU" altLang="ru-RU" sz="4400" b="0" spc="-20" dirty="0">
                <a:latin typeface="Proxima Nova" charset="0"/>
                <a:ea typeface="Proxima Nova" charset="0"/>
                <a:cs typeface="Proxima Nova" charset="0"/>
              </a:rPr>
              <a:t>С нами надежно</a:t>
            </a:r>
            <a:endParaRPr lang="en-US" altLang="ru-RU" sz="4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05981" y="1433195"/>
            <a:ext cx="5680079" cy="392659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8072" y="6356002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488763" y="3926385"/>
            <a:ext cx="3374207" cy="47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до</a:t>
            </a:r>
            <a:r>
              <a:rPr lang="ru-RU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25 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лет</a:t>
            </a:r>
            <a:r>
              <a:rPr lang="ru-RU" sz="1050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100" spc="-20" dirty="0" smtClean="0">
                <a:latin typeface="Arial" panose="020B0604020202020204" pitchFamily="34" charset="0"/>
                <a:ea typeface="Proxima Nova" charset="0"/>
              </a:rPr>
              <a:t>(включительно)</a:t>
            </a:r>
            <a:endParaRPr lang="ru-RU" sz="11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7069" y="3926919"/>
            <a:ext cx="1745286" cy="48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СРОК 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7068" y="4572880"/>
            <a:ext cx="2221185" cy="48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ДОПОЛНИТЕЛЬНЫЕ ВОЗМОЖНОСТИ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508096" y="3305437"/>
            <a:ext cx="166772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от</a:t>
            </a:r>
            <a:r>
              <a:rPr lang="ru-RU" b="1" spc="-20" dirty="0" smtClean="0">
                <a:latin typeface="Arial" panose="020B0604020202020204" pitchFamily="34" charset="0"/>
                <a:ea typeface="Proxima Nova" charset="0"/>
              </a:rPr>
              <a:t> 10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4751" y="3284782"/>
            <a:ext cx="2327297" cy="4864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ПЕРВОНАЧАЛЬНЫЙ ВЗНОС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502747" y="1803288"/>
            <a:ext cx="3827707" cy="745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до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 5 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млн </a:t>
            </a: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руб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.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для недвижимости, расположенной на сельских территориях (сельских агломерациях) Ленинградской области,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100" dirty="0" smtClean="0">
                <a:latin typeface="Arial" panose="020B0604020202020204" pitchFamily="34" charset="0"/>
              </a:rPr>
              <a:t>НАО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субъектов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РФ в составе ДФО</a:t>
            </a:r>
            <a:endParaRPr lang="ru-RU" sz="11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488728" y="4535859"/>
            <a:ext cx="3607271" cy="6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оформления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заемщиками-супругами двух кредитов для приобретения объекта недвижимости большей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стоимостью</a:t>
            </a:r>
            <a:r>
              <a:rPr lang="ru-RU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7069" y="1766486"/>
            <a:ext cx="1745287" cy="53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СУММА 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508237" y="2660415"/>
            <a:ext cx="2706020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до</a:t>
            </a:r>
            <a:r>
              <a:rPr lang="ru-RU" sz="1050" b="1" spc="-20" dirty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3 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млн </a:t>
            </a: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руб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.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100" spc="-20" dirty="0">
                <a:latin typeface="Arial" panose="020B0604020202020204" pitchFamily="34" charset="0"/>
                <a:ea typeface="Proxima Nova" charset="0"/>
              </a:rPr>
              <a:t>в остальных </a:t>
            </a:r>
            <a:r>
              <a:rPr lang="ru-RU" sz="1100" spc="-20" dirty="0" smtClean="0">
                <a:latin typeface="Arial" panose="020B0604020202020204" pitchFamily="34" charset="0"/>
                <a:ea typeface="Proxima Nova" charset="0"/>
              </a:rPr>
              <a:t>регионах</a:t>
            </a:r>
            <a:endParaRPr lang="ru-RU" sz="20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7069" y="1143524"/>
            <a:ext cx="1745287" cy="53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 smtClean="0"/>
              <a:t>ПРОЦЕНТНАЯ СТАВКА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499950" y="1194231"/>
            <a:ext cx="270602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b="1" spc="-20" dirty="0" smtClean="0">
                <a:latin typeface="Arial" panose="020B0604020202020204" pitchFamily="34" charset="0"/>
                <a:ea typeface="Proxima Nova" charset="0"/>
              </a:rPr>
              <a:t>3% </a:t>
            </a:r>
            <a:endParaRPr lang="ru-RU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57369" y="5603608"/>
            <a:ext cx="11685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aseline="30000" dirty="0">
                <a:latin typeface="Arial" panose="020B0604020202020204" pitchFamily="34" charset="0"/>
              </a:rPr>
              <a:t>*</a:t>
            </a:r>
            <a:r>
              <a:rPr lang="ru-RU" sz="900" dirty="0" smtClean="0">
                <a:latin typeface="Arial" panose="020B0604020202020204" pitchFamily="34" charset="0"/>
              </a:rPr>
              <a:t> при соблюдении следующих условий: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 заемщики-супруги рассматриваются в качестве самостоятельных заемщиков и не привлекаются в качестве </a:t>
            </a:r>
            <a:r>
              <a:rPr lang="ru-RU" sz="900" dirty="0" err="1" smtClean="0">
                <a:latin typeface="Arial" panose="020B0604020202020204" pitchFamily="34" charset="0"/>
              </a:rPr>
              <a:t>созаемщиков</a:t>
            </a:r>
            <a:r>
              <a:rPr lang="ru-RU" sz="900" dirty="0" smtClean="0">
                <a:latin typeface="Arial" panose="020B0604020202020204" pitchFamily="34" charset="0"/>
              </a:rPr>
              <a:t> по кредитным договорам друг друга;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приобретаемый (строящийся) объект недвижимости, на который выдаются два льготных ипотечных кредита, должен соответствовать требованиям к объекту недвижимости, включая требования по соответствию учетной норме площади;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объект недвижимости, средства на приобретение (строительство) которого выдаются по двум льготным ипотечным кредитам, должен приобретаться на правах общей совместной собственности по одному договору купли-продажи (договору долевого участия) с указанием в качестве покупателей обоих заемщиков;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заявка на выдачу льготного ипотечного кредита на приобретение (строительство) одного объекта недвижимости (жилого помещения (жилого дома) подается каждым заемщиком;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первоначальный взнос по каждому из двух кредитов на приобретение (строительство) одного объекта недвижимости для каждого заемщика будет составлять 10% от стоимости такого объекта недвижимости</a:t>
            </a:r>
            <a:r>
              <a:rPr lang="ru-RU" sz="800" dirty="0" smtClean="0">
                <a:latin typeface="Arial" panose="020B0604020202020204" pitchFamily="34" charset="0"/>
              </a:rPr>
              <a:t>.</a:t>
            </a:r>
            <a:endParaRPr lang="ru-RU" sz="800" dirty="0">
              <a:latin typeface="Arial" panose="020B0604020202020204" pitchFamily="34" charset="0"/>
            </a:endParaRPr>
          </a:p>
        </p:txBody>
      </p:sp>
      <p:sp>
        <p:nvSpPr>
          <p:cNvPr id="56" name="object 9"/>
          <p:cNvSpPr txBox="1"/>
          <p:nvPr/>
        </p:nvSpPr>
        <p:spPr>
          <a:xfrm>
            <a:off x="354476" y="218000"/>
            <a:ext cx="5606303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cap="all" spc="-15" dirty="0">
                <a:latin typeface="Proxima Nova" charset="0"/>
                <a:ea typeface="Proxima Nova" charset="0"/>
                <a:cs typeface="Proxima Nova" charset="0"/>
              </a:rPr>
              <a:t>СЕЛЬСКАЯ ИПОТЕКА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80167" y="592155"/>
            <a:ext cx="11435131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6388414" y="1089813"/>
            <a:ext cx="1575255" cy="1551736"/>
            <a:chOff x="6629485" y="1484081"/>
            <a:chExt cx="1575255" cy="1551736"/>
          </a:xfrm>
        </p:grpSpPr>
        <p:sp>
          <p:nvSpPr>
            <p:cNvPr id="49" name="Прямоугольник 48"/>
            <p:cNvSpPr/>
            <p:nvPr/>
          </p:nvSpPr>
          <p:spPr bwMode="auto">
            <a:xfrm>
              <a:off x="6990878" y="1484081"/>
              <a:ext cx="1213862" cy="12138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6629485" y="1821955"/>
              <a:ext cx="1213862" cy="1213862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2" name="Rectangle 122"/>
            <p:cNvSpPr>
              <a:spLocks noChangeArrowheads="1"/>
            </p:cNvSpPr>
            <p:nvPr/>
          </p:nvSpPr>
          <p:spPr bwMode="auto">
            <a:xfrm>
              <a:off x="7001787" y="2031230"/>
              <a:ext cx="1081444" cy="6286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4300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814155" y="2723024"/>
              <a:ext cx="1087152" cy="2308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5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29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755744" y="1936402"/>
            <a:ext cx="5315448" cy="9188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ПРИОБРЕТЕНИЕ ПО ДКП У ФИЗИЧЕСКОГО ЛИЦА ЖИЛОГО ДОМА (ОБЪЕКТА ИЖС), ПОСТРОЕННОГО НЕ РАНЕЕ ЧЕМ ЗА 5 ЛЕТ ДО ДАТЫ ЗАКЛЮЧЕНИЯ КРЕДИТНОГО ДОГОВОРА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66620" y="1428305"/>
            <a:ext cx="5638615" cy="264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СТРОИТЕЛЬСТВО ЖИЛОГО ДОМА (ОБЪЕКТА ИЖС);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51571" y="1692993"/>
            <a:ext cx="5780450" cy="385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bject 9"/>
          <p:cNvSpPr txBox="1"/>
          <p:nvPr/>
        </p:nvSpPr>
        <p:spPr>
          <a:xfrm>
            <a:off x="362789" y="218000"/>
            <a:ext cx="7866811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ЦЕЛИ КРЕДИТОВАНИЯ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6209030" y="296276"/>
            <a:ext cx="1640261" cy="1630114"/>
            <a:chOff x="6629485" y="1405703"/>
            <a:chExt cx="1640261" cy="1630114"/>
          </a:xfrm>
        </p:grpSpPr>
        <p:sp>
          <p:nvSpPr>
            <p:cNvPr id="59" name="Прямоугольник 58"/>
            <p:cNvSpPr/>
            <p:nvPr/>
          </p:nvSpPr>
          <p:spPr bwMode="auto">
            <a:xfrm>
              <a:off x="7055884" y="1405703"/>
              <a:ext cx="1213862" cy="12138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 bwMode="auto">
            <a:xfrm>
              <a:off x="6629485" y="1821955"/>
              <a:ext cx="1213862" cy="1213862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1" name="Rectangle 122"/>
            <p:cNvSpPr>
              <a:spLocks noChangeArrowheads="1"/>
            </p:cNvSpPr>
            <p:nvPr/>
          </p:nvSpPr>
          <p:spPr bwMode="auto">
            <a:xfrm>
              <a:off x="6976880" y="2018771"/>
              <a:ext cx="1081444" cy="6286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4300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sz="1200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825701" y="2712391"/>
              <a:ext cx="1087152" cy="2308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5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58915" y="1447154"/>
            <a:ext cx="361380" cy="361380"/>
            <a:chOff x="358915" y="1809381"/>
            <a:chExt cx="361380" cy="36138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2" name="Группа 71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sp>
        <p:nvSpPr>
          <p:cNvPr id="55" name="Прямоугольник 54"/>
          <p:cNvSpPr/>
          <p:nvPr/>
        </p:nvSpPr>
        <p:spPr>
          <a:xfrm>
            <a:off x="755743" y="2833479"/>
            <a:ext cx="5453287" cy="13878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ПРИОБРЕТЕНИЕ ПО ДКП У ЮРИДИЧЕСКОГО ЛИЦА (ЗА ИСКЛЮЧЕНИЕМ ИНВЕСТИЦИОННОГО ФОНДА, В ТОМ ЧИСЛЕ ЕГО УПРАВЛЯЮЩЕЙ КОМПАНИИ), ИНДИВИДУАЛЬНОГО ПРЕДПРИНИМАТЕЛЯ, ЖИЛОГО ДОМА (ОБЪЕКТА ИЖС), ПОСТРОЕННОГО НЕ РАНЕЕ ЧЕМ ЗА 3 ГОДА ДО ДАТЫ ЗАКЛЮЧЕНИЯ КРЕДИТНОГО ДОГОВОРА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55743" y="4221280"/>
            <a:ext cx="5453287" cy="14623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ПРИОБРЕТЕНИЕ У ЮРИДИЧЕСКОГО ЛИЦА (ЗА ИСКЛЮЧЕНИЕМ ИНВЕСТИЦИОННОГО ФОНДА, В ТОМ ЧИСЛЕ ЕГО УПРАВЛЯЮЩЕЙ КОМПАНИИ), ИНДИВИДУАЛЬНОГО ПРЕДПРИНИМАТЕЛЯ, ЖИЛОГО ДОМА (ОБЪЕКТА ИЖС), СООТВЕТСТВУЮЩЕГО ТРЕБОВАНИЯМ ПОСТАНОВЛЕНИЯ ПРАВИТЕЛЬСТВА №1567, НАХОДЯЩЕГОСЯ НА ЭТАПЕ СТРОИТЕЛЬСТВА</a:t>
            </a:r>
          </a:p>
        </p:txBody>
      </p:sp>
      <p:grpSp>
        <p:nvGrpSpPr>
          <p:cNvPr id="123" name="Группа 122"/>
          <p:cNvGrpSpPr/>
          <p:nvPr/>
        </p:nvGrpSpPr>
        <p:grpSpPr>
          <a:xfrm>
            <a:off x="358915" y="2134598"/>
            <a:ext cx="361380" cy="361380"/>
            <a:chOff x="358915" y="1809381"/>
            <a:chExt cx="361380" cy="361380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28" name="Группа 127"/>
          <p:cNvGrpSpPr/>
          <p:nvPr/>
        </p:nvGrpSpPr>
        <p:grpSpPr>
          <a:xfrm>
            <a:off x="358915" y="3002409"/>
            <a:ext cx="361380" cy="361380"/>
            <a:chOff x="358915" y="1809381"/>
            <a:chExt cx="361380" cy="361380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0" name="Группа 12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31" name="Прямая соединительная линия 13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33" name="Группа 132"/>
          <p:cNvGrpSpPr/>
          <p:nvPr/>
        </p:nvGrpSpPr>
        <p:grpSpPr>
          <a:xfrm>
            <a:off x="358915" y="4416694"/>
            <a:ext cx="361380" cy="361380"/>
            <a:chOff x="358915" y="1809381"/>
            <a:chExt cx="361380" cy="361380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5" name="Группа 13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36" name="Прямая соединительная линия 13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86858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6527800" y="3273174"/>
            <a:ext cx="5664200" cy="3332583"/>
          </a:xfrm>
          <a:prstGeom prst="rect">
            <a:avLst/>
          </a:prstGeom>
          <a:pattFill prst="dkUpDiag">
            <a:fgClr>
              <a:srgbClr val="6AA744"/>
            </a:fgClr>
            <a:bgClr>
              <a:srgbClr val="91B46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6580787" y="3256987"/>
            <a:ext cx="5892197" cy="483195"/>
          </a:xfrm>
          <a:custGeom>
            <a:avLst/>
            <a:gdLst>
              <a:gd name="connsiteX0" fmla="*/ 0 w 5256583"/>
              <a:gd name="connsiteY0" fmla="*/ 92369 h 554205"/>
              <a:gd name="connsiteX1" fmla="*/ 92369 w 5256583"/>
              <a:gd name="connsiteY1" fmla="*/ 0 h 554205"/>
              <a:gd name="connsiteX2" fmla="*/ 5164214 w 5256583"/>
              <a:gd name="connsiteY2" fmla="*/ 0 h 554205"/>
              <a:gd name="connsiteX3" fmla="*/ 5256583 w 5256583"/>
              <a:gd name="connsiteY3" fmla="*/ 92369 h 554205"/>
              <a:gd name="connsiteX4" fmla="*/ 5256583 w 5256583"/>
              <a:gd name="connsiteY4" fmla="*/ 461836 h 554205"/>
              <a:gd name="connsiteX5" fmla="*/ 5164214 w 5256583"/>
              <a:gd name="connsiteY5" fmla="*/ 554205 h 554205"/>
              <a:gd name="connsiteX6" fmla="*/ 92369 w 5256583"/>
              <a:gd name="connsiteY6" fmla="*/ 554205 h 554205"/>
              <a:gd name="connsiteX7" fmla="*/ 0 w 5256583"/>
              <a:gd name="connsiteY7" fmla="*/ 461836 h 554205"/>
              <a:gd name="connsiteX8" fmla="*/ 0 w 5256583"/>
              <a:gd name="connsiteY8" fmla="*/ 92369 h 55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6583" h="554205">
                <a:moveTo>
                  <a:pt x="0" y="92369"/>
                </a:moveTo>
                <a:cubicBezTo>
                  <a:pt x="0" y="41355"/>
                  <a:pt x="41355" y="0"/>
                  <a:pt x="92369" y="0"/>
                </a:cubicBezTo>
                <a:lnTo>
                  <a:pt x="5164214" y="0"/>
                </a:lnTo>
                <a:cubicBezTo>
                  <a:pt x="5215228" y="0"/>
                  <a:pt x="5256583" y="41355"/>
                  <a:pt x="5256583" y="92369"/>
                </a:cubicBezTo>
                <a:lnTo>
                  <a:pt x="5256583" y="461836"/>
                </a:lnTo>
                <a:cubicBezTo>
                  <a:pt x="5256583" y="512850"/>
                  <a:pt x="5215228" y="554205"/>
                  <a:pt x="5164214" y="554205"/>
                </a:cubicBezTo>
                <a:lnTo>
                  <a:pt x="92369" y="554205"/>
                </a:lnTo>
                <a:cubicBezTo>
                  <a:pt x="41355" y="554205"/>
                  <a:pt x="0" y="512850"/>
                  <a:pt x="0" y="461836"/>
                </a:cubicBezTo>
                <a:lnTo>
                  <a:pt x="0" y="92369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ХАРАКТЕРИСТИКИ ОБЪЕКТА НЕДВИЖИМОСТИ: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6580787" y="3711488"/>
            <a:ext cx="5453062" cy="2853212"/>
          </a:xfrm>
          <a:custGeom>
            <a:avLst/>
            <a:gdLst>
              <a:gd name="connsiteX0" fmla="*/ 0 w 5256583"/>
              <a:gd name="connsiteY0" fmla="*/ 0 h 2070166"/>
              <a:gd name="connsiteX1" fmla="*/ 5256583 w 5256583"/>
              <a:gd name="connsiteY1" fmla="*/ 0 h 2070166"/>
              <a:gd name="connsiteX2" fmla="*/ 5256583 w 5256583"/>
              <a:gd name="connsiteY2" fmla="*/ 2070166 h 2070166"/>
              <a:gd name="connsiteX3" fmla="*/ 0 w 5256583"/>
              <a:gd name="connsiteY3" fmla="*/ 2070166 h 2070166"/>
              <a:gd name="connsiteX4" fmla="*/ 0 w 5256583"/>
              <a:gd name="connsiteY4" fmla="*/ 0 h 207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3" h="2070166">
                <a:moveTo>
                  <a:pt x="0" y="0"/>
                </a:moveTo>
                <a:lnTo>
                  <a:pt x="5256583" y="0"/>
                </a:lnTo>
                <a:lnTo>
                  <a:pt x="5256583" y="2070166"/>
                </a:lnTo>
                <a:lnTo>
                  <a:pt x="0" y="20701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п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ригоден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для постоянного проживания (согласно отчету об оценке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);</a:t>
            </a:r>
            <a:endParaRPr lang="ru-RU" sz="1050" spc="-20" dirty="0">
              <a:latin typeface="Arial" panose="020B0604020202020204" pitchFamily="34" charset="0"/>
              <a:ea typeface="Proxima Nova" charset="0"/>
            </a:endParaRPr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беспечен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централизованными или автономными инженерными системами (электроснабжение, водоснабжение, водоотведение, 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отопление</a:t>
            </a:r>
            <a:r>
              <a:rPr lang="en-US" sz="1050" spc="-20" dirty="0" smtClean="0">
                <a:latin typeface="Arial" panose="020B0604020202020204" pitchFamily="34" charset="0"/>
                <a:ea typeface="Proxima Nova" charset="0"/>
              </a:rPr>
              <a:t>)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;</a:t>
            </a:r>
            <a:endParaRPr lang="ru-RU" sz="1050" dirty="0" smtClean="0"/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dirty="0" smtClean="0"/>
              <a:t>наличие </a:t>
            </a:r>
            <a:r>
              <a:rPr lang="ru-RU" sz="1050" dirty="0"/>
              <a:t>кирпичного, бетонного или каменного </a:t>
            </a:r>
            <a:r>
              <a:rPr lang="ru-RU" sz="1050" dirty="0" smtClean="0"/>
              <a:t>фундамента, материал </a:t>
            </a:r>
            <a:r>
              <a:rPr lang="ru-RU" sz="1050" dirty="0"/>
              <a:t>несущих стен и перекрытий - камень, кирпич, бетон, дерево</a:t>
            </a:r>
            <a:r>
              <a:rPr lang="ru-RU" sz="1050" dirty="0" smtClean="0"/>
              <a:t>;</a:t>
            </a:r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dirty="0"/>
              <a:t>при покупке жилого дома по договору купли-продажи устанавливаются требования к сроку введения в эксплуатацию объекта: </a:t>
            </a:r>
            <a:endParaRPr lang="ru-RU" sz="1050" dirty="0" smtClean="0"/>
          </a:p>
          <a:p>
            <a:pPr marL="620713" lvl="1" indent="-17145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050" dirty="0" smtClean="0"/>
              <a:t>покупка </a:t>
            </a:r>
            <a:r>
              <a:rPr lang="ru-RU" sz="1050" dirty="0"/>
              <a:t>у физического лица - срок </a:t>
            </a:r>
            <a:r>
              <a:rPr lang="ru-RU" sz="1050" dirty="0" smtClean="0"/>
              <a:t>постройки </a:t>
            </a:r>
            <a:r>
              <a:rPr lang="ru-RU" sz="1050" dirty="0"/>
              <a:t>объекта </a:t>
            </a:r>
            <a:r>
              <a:rPr lang="ru-RU" sz="1050" dirty="0" smtClean="0"/>
              <a:t>не </a:t>
            </a:r>
            <a:r>
              <a:rPr lang="ru-RU" sz="1050" dirty="0"/>
              <a:t>ранее чем за 5 лет до даты заключения кредитного договора </a:t>
            </a:r>
            <a:endParaRPr lang="ru-RU" sz="1050" dirty="0" smtClean="0"/>
          </a:p>
          <a:p>
            <a:pPr marL="620713" lvl="1" indent="-17145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050" dirty="0" smtClean="0"/>
              <a:t>покупка </a:t>
            </a:r>
            <a:r>
              <a:rPr lang="ru-RU" sz="1050" dirty="0"/>
              <a:t>у юридического лица - срок </a:t>
            </a:r>
            <a:r>
              <a:rPr lang="ru-RU" sz="1050" dirty="0" smtClean="0"/>
              <a:t>постройки </a:t>
            </a:r>
            <a:r>
              <a:rPr lang="ru-RU" sz="1050" dirty="0"/>
              <a:t>объекта </a:t>
            </a:r>
            <a:r>
              <a:rPr lang="ru-RU" sz="1050" dirty="0" smtClean="0"/>
              <a:t>не </a:t>
            </a:r>
            <a:r>
              <a:rPr lang="ru-RU" sz="1050" dirty="0"/>
              <a:t>ранее чем за 3 года до даты заключения кредитного договора</a:t>
            </a:r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необходима </a:t>
            </a:r>
            <a:r>
              <a:rPr lang="ru-RU" sz="1050" b="1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регистрация заемщика </a:t>
            </a:r>
            <a:r>
              <a:rPr lang="ru-RU" sz="105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объекте покупки (в течение пяти лет с момента государственной регистрации права собственности).</a:t>
            </a:r>
          </a:p>
          <a:p>
            <a:pPr marL="0" lvl="1" defTabSz="533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</a:pPr>
            <a:endParaRPr lang="ru-RU" sz="1050" dirty="0"/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endParaRPr lang="ru-RU" sz="105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96365" y="874913"/>
            <a:ext cx="1526292" cy="34705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  <a:endParaRPr lang="ru-RU" sz="16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570235" y="2850566"/>
            <a:ext cx="3862830" cy="227755"/>
          </a:xfrm>
          <a:custGeom>
            <a:avLst/>
            <a:gdLst>
              <a:gd name="connsiteX0" fmla="*/ 0 w 5256585"/>
              <a:gd name="connsiteY0" fmla="*/ 0 h 2369842"/>
              <a:gd name="connsiteX1" fmla="*/ 5256585 w 5256585"/>
              <a:gd name="connsiteY1" fmla="*/ 0 h 2369842"/>
              <a:gd name="connsiteX2" fmla="*/ 5256585 w 5256585"/>
              <a:gd name="connsiteY2" fmla="*/ 2369842 h 2369842"/>
              <a:gd name="connsiteX3" fmla="*/ 0 w 5256585"/>
              <a:gd name="connsiteY3" fmla="*/ 2369842 h 2369842"/>
              <a:gd name="connsiteX4" fmla="*/ 0 w 5256585"/>
              <a:gd name="connsiteY4" fmla="*/ 0 h 236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5" h="2369842">
                <a:moveTo>
                  <a:pt x="0" y="0"/>
                </a:moveTo>
                <a:lnTo>
                  <a:pt x="5256585" y="0"/>
                </a:lnTo>
                <a:lnTo>
                  <a:pt x="5256585" y="2369842"/>
                </a:lnTo>
                <a:lnTo>
                  <a:pt x="0" y="23698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spAutoFit/>
          </a:bodyPr>
          <a:lstStyle/>
          <a:p>
            <a:pPr marL="180975" lvl="1" algn="l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Заявление-анкета</a:t>
            </a:r>
          </a:p>
        </p:txBody>
      </p:sp>
      <p:sp>
        <p:nvSpPr>
          <p:cNvPr id="22" name="object 9"/>
          <p:cNvSpPr txBox="1"/>
          <p:nvPr/>
        </p:nvSpPr>
        <p:spPr>
          <a:xfrm>
            <a:off x="362788" y="218000"/>
            <a:ext cx="11829212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ТРЕБОВАНИЯ К ЗАЕМЩИКУ И ОБЪЕКТУ НЕДВИЖИМОСТИ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297316" y="931908"/>
            <a:ext cx="1997400" cy="34705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от 21 до 75 лет 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194485" y="1406619"/>
            <a:ext cx="1891149" cy="241699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2297316" y="1390654"/>
            <a:ext cx="3455802" cy="397537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3 месяца</a:t>
            </a:r>
          </a:p>
          <a:p>
            <a:pPr marL="0" lvl="1" algn="l" defTabSz="533400">
              <a:lnSpc>
                <a:spcPct val="80000"/>
              </a:lnSpc>
              <a:spcBef>
                <a:spcPct val="0"/>
              </a:spcBef>
            </a:pP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на последнем (текущем) месте работы</a:t>
            </a:r>
            <a:endParaRPr lang="ru-RU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2294472" y="1962225"/>
            <a:ext cx="3798184" cy="69403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algn="l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супруг(а)</a:t>
            </a:r>
          </a:p>
          <a:p>
            <a:pPr marL="0" lvl="1" algn="l" defTabSz="533400">
              <a:lnSpc>
                <a:spcPct val="80000"/>
              </a:lnSpc>
              <a:spcBef>
                <a:spcPct val="0"/>
              </a:spcBef>
            </a:pP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заемщика (при отсутствии брачного договора</a:t>
            </a:r>
            <a:r>
              <a:rPr lang="en-US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/</a:t>
            </a: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контракта). Для увеличения суммы кредита в качестве </a:t>
            </a:r>
            <a:r>
              <a:rPr lang="ru-RU" sz="1050" b="0" kern="1200" spc="-20" dirty="0" err="1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созаемщика</a:t>
            </a: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можно привлечь до 3-х человек (не только родственников)</a:t>
            </a:r>
            <a:endParaRPr lang="ru-RU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99733" y="1992551"/>
            <a:ext cx="1919261" cy="213798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СОЗАЕМЩИКИ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196899" y="2888938"/>
            <a:ext cx="1919261" cy="213798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 </a:t>
            </a:r>
          </a:p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2567855" y="3785000"/>
            <a:ext cx="3862830" cy="357021"/>
          </a:xfrm>
          <a:custGeom>
            <a:avLst/>
            <a:gdLst>
              <a:gd name="connsiteX0" fmla="*/ 0 w 5256585"/>
              <a:gd name="connsiteY0" fmla="*/ 0 h 2369842"/>
              <a:gd name="connsiteX1" fmla="*/ 5256585 w 5256585"/>
              <a:gd name="connsiteY1" fmla="*/ 0 h 2369842"/>
              <a:gd name="connsiteX2" fmla="*/ 5256585 w 5256585"/>
              <a:gd name="connsiteY2" fmla="*/ 2369842 h 2369842"/>
              <a:gd name="connsiteX3" fmla="*/ 0 w 5256585"/>
              <a:gd name="connsiteY3" fmla="*/ 2369842 h 2369842"/>
              <a:gd name="connsiteX4" fmla="*/ 0 w 5256585"/>
              <a:gd name="connsiteY4" fmla="*/ 0 h 236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5" h="2369842">
                <a:moveTo>
                  <a:pt x="0" y="0"/>
                </a:moveTo>
                <a:lnTo>
                  <a:pt x="5256585" y="0"/>
                </a:lnTo>
                <a:lnTo>
                  <a:pt x="5256585" y="2369842"/>
                </a:lnTo>
                <a:lnTo>
                  <a:pt x="0" y="23698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spAutoFit/>
          </a:bodyPr>
          <a:lstStyle/>
          <a:p>
            <a:pPr marL="180975" lvl="1" defTabSz="533400">
              <a:lnSpc>
                <a:spcPct val="80000"/>
              </a:lnSpc>
              <a:spcBef>
                <a:spcPct val="0"/>
              </a:spcBef>
            </a:pPr>
            <a:r>
              <a:rPr lang="ru-RU" sz="1600" dirty="0">
                <a:solidFill>
                  <a:srgbClr val="1C1C1C"/>
                </a:solidFill>
              </a:rPr>
              <a:t>Военный билет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или приписное свидетельство - для мужчин в возрасте до 27 лет (включительно)</a:t>
            </a:r>
          </a:p>
        </p:txBody>
      </p:sp>
      <p:pic>
        <p:nvPicPr>
          <p:cNvPr id="47" name="Рисунок 46" descr="https://static.tildacdn.com/tild3238-3436-4738-b530-306632373262/9012c88a5e3ddf4315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800" y="872606"/>
            <a:ext cx="5957671" cy="2400568"/>
          </a:xfrm>
          <a:custGeom>
            <a:avLst/>
            <a:gdLst>
              <a:gd name="connsiteX0" fmla="*/ 5984619 w 16002000"/>
              <a:gd name="connsiteY0" fmla="*/ 0 h 7266677"/>
              <a:gd name="connsiteX1" fmla="*/ 8897454 w 16002000"/>
              <a:gd name="connsiteY1" fmla="*/ 1142533 h 7266677"/>
              <a:gd name="connsiteX2" fmla="*/ 11150589 w 16002000"/>
              <a:gd name="connsiteY2" fmla="*/ 2611514 h 7266677"/>
              <a:gd name="connsiteX3" fmla="*/ 11075039 w 16002000"/>
              <a:gd name="connsiteY3" fmla="*/ 2841283 h 7266677"/>
              <a:gd name="connsiteX4" fmla="*/ 12620441 w 16002000"/>
              <a:gd name="connsiteY4" fmla="*/ 3855004 h 7266677"/>
              <a:gd name="connsiteX5" fmla="*/ 12629417 w 16002000"/>
              <a:gd name="connsiteY5" fmla="*/ 4101609 h 7266677"/>
              <a:gd name="connsiteX6" fmla="*/ 12335625 w 16002000"/>
              <a:gd name="connsiteY6" fmla="*/ 4256192 h 7266677"/>
              <a:gd name="connsiteX7" fmla="*/ 13348955 w 16002000"/>
              <a:gd name="connsiteY7" fmla="*/ 4251605 h 7266677"/>
              <a:gd name="connsiteX8" fmla="*/ 13361552 w 16002000"/>
              <a:gd name="connsiteY8" fmla="*/ 4170642 h 7266677"/>
              <a:gd name="connsiteX9" fmla="*/ 13438981 w 16002000"/>
              <a:gd name="connsiteY9" fmla="*/ 4113109 h 7266677"/>
              <a:gd name="connsiteX10" fmla="*/ 13517563 w 16002000"/>
              <a:gd name="connsiteY10" fmla="*/ 4170260 h 7266677"/>
              <a:gd name="connsiteX11" fmla="*/ 13524707 w 16002000"/>
              <a:gd name="connsiteY11" fmla="*/ 4248840 h 7266677"/>
              <a:gd name="connsiteX12" fmla="*/ 14523875 w 16002000"/>
              <a:gd name="connsiteY12" fmla="*/ 4243233 h 7266677"/>
              <a:gd name="connsiteX13" fmla="*/ 14519074 w 16002000"/>
              <a:gd name="connsiteY13" fmla="*/ 4157143 h 7266677"/>
              <a:gd name="connsiteX14" fmla="*/ 14612938 w 16002000"/>
              <a:gd name="connsiteY14" fmla="*/ 4098821 h 7266677"/>
              <a:gd name="connsiteX15" fmla="*/ 14684376 w 16002000"/>
              <a:gd name="connsiteY15" fmla="*/ 4158353 h 7266677"/>
              <a:gd name="connsiteX16" fmla="*/ 14693189 w 16002000"/>
              <a:gd name="connsiteY16" fmla="*/ 4237751 h 7266677"/>
              <a:gd name="connsiteX17" fmla="*/ 15769621 w 16002000"/>
              <a:gd name="connsiteY17" fmla="*/ 4232527 h 7266677"/>
              <a:gd name="connsiteX18" fmla="*/ 15775947 w 16002000"/>
              <a:gd name="connsiteY18" fmla="*/ 4133332 h 7266677"/>
              <a:gd name="connsiteX19" fmla="*/ 15867857 w 16002000"/>
              <a:gd name="connsiteY19" fmla="*/ 4089296 h 7266677"/>
              <a:gd name="connsiteX20" fmla="*/ 15952906 w 16002000"/>
              <a:gd name="connsiteY20" fmla="*/ 4146802 h 7266677"/>
              <a:gd name="connsiteX21" fmla="*/ 15958344 w 16002000"/>
              <a:gd name="connsiteY21" fmla="*/ 4222646 h 7266677"/>
              <a:gd name="connsiteX22" fmla="*/ 15996444 w 16002000"/>
              <a:gd name="connsiteY22" fmla="*/ 4229790 h 7266677"/>
              <a:gd name="connsiteX23" fmla="*/ 16002000 w 16002000"/>
              <a:gd name="connsiteY23" fmla="*/ 6676193 h 7266677"/>
              <a:gd name="connsiteX24" fmla="*/ 16002000 w 16002000"/>
              <a:gd name="connsiteY24" fmla="*/ 7266677 h 7266677"/>
              <a:gd name="connsiteX25" fmla="*/ 0 w 16002000"/>
              <a:gd name="connsiteY25" fmla="*/ 7266677 h 7266677"/>
              <a:gd name="connsiteX26" fmla="*/ 0 w 16002000"/>
              <a:gd name="connsiteY26" fmla="*/ 4254271 h 7266677"/>
              <a:gd name="connsiteX27" fmla="*/ 192123 w 16002000"/>
              <a:gd name="connsiteY27" fmla="*/ 4249018 h 7266677"/>
              <a:gd name="connsiteX28" fmla="*/ 188284 w 16002000"/>
              <a:gd name="connsiteY28" fmla="*/ 4170792 h 7266677"/>
              <a:gd name="connsiteX29" fmla="*/ 287337 w 16002000"/>
              <a:gd name="connsiteY29" fmla="*/ 4127396 h 7266677"/>
              <a:gd name="connsiteX30" fmla="*/ 389731 w 16002000"/>
              <a:gd name="connsiteY30" fmla="*/ 4172640 h 7266677"/>
              <a:gd name="connsiteX31" fmla="*/ 394458 w 16002000"/>
              <a:gd name="connsiteY31" fmla="*/ 4247277 h 7266677"/>
              <a:gd name="connsiteX32" fmla="*/ 1124293 w 16002000"/>
              <a:gd name="connsiteY32" fmla="*/ 4266326 h 7266677"/>
              <a:gd name="connsiteX33" fmla="*/ 1123156 w 16002000"/>
              <a:gd name="connsiteY33" fmla="*/ 4186927 h 7266677"/>
              <a:gd name="connsiteX34" fmla="*/ 1206358 w 16002000"/>
              <a:gd name="connsiteY34" fmla="*/ 4140476 h 7266677"/>
              <a:gd name="connsiteX35" fmla="*/ 1301750 w 16002000"/>
              <a:gd name="connsiteY35" fmla="*/ 4186927 h 7266677"/>
              <a:gd name="connsiteX36" fmla="*/ 1300613 w 16002000"/>
              <a:gd name="connsiteY36" fmla="*/ 4263945 h 7266677"/>
              <a:gd name="connsiteX37" fmla="*/ 1947922 w 16002000"/>
              <a:gd name="connsiteY37" fmla="*/ 4268067 h 7266677"/>
              <a:gd name="connsiteX38" fmla="*/ 1944688 w 16002000"/>
              <a:gd name="connsiteY38" fmla="*/ 4203596 h 7266677"/>
              <a:gd name="connsiteX39" fmla="*/ 2030448 w 16002000"/>
              <a:gd name="connsiteY39" fmla="*/ 4159526 h 7266677"/>
              <a:gd name="connsiteX40" fmla="*/ 2123282 w 16002000"/>
              <a:gd name="connsiteY40" fmla="*/ 4210740 h 7266677"/>
              <a:gd name="connsiteX41" fmla="*/ 2124881 w 16002000"/>
              <a:gd name="connsiteY41" fmla="*/ 4272830 h 7266677"/>
              <a:gd name="connsiteX42" fmla="*/ 2698726 w 16002000"/>
              <a:gd name="connsiteY42" fmla="*/ 4281076 h 7266677"/>
              <a:gd name="connsiteX43" fmla="*/ 2699544 w 16002000"/>
              <a:gd name="connsiteY43" fmla="*/ 4213121 h 7266677"/>
              <a:gd name="connsiteX44" fmla="*/ 2777592 w 16002000"/>
              <a:gd name="connsiteY44" fmla="*/ 4177936 h 7266677"/>
              <a:gd name="connsiteX45" fmla="*/ 2848035 w 16002000"/>
              <a:gd name="connsiteY45" fmla="*/ 4209176 h 7266677"/>
              <a:gd name="connsiteX46" fmla="*/ 2861469 w 16002000"/>
              <a:gd name="connsiteY46" fmla="*/ 4284559 h 7266677"/>
              <a:gd name="connsiteX47" fmla="*/ 3374433 w 16002000"/>
              <a:gd name="connsiteY47" fmla="*/ 4292342 h 7266677"/>
              <a:gd name="connsiteX48" fmla="*/ 3371057 w 16002000"/>
              <a:gd name="connsiteY48" fmla="*/ 4215503 h 7266677"/>
              <a:gd name="connsiteX49" fmla="*/ 3451557 w 16002000"/>
              <a:gd name="connsiteY49" fmla="*/ 4182059 h 7266677"/>
              <a:gd name="connsiteX50" fmla="*/ 3530601 w 16002000"/>
              <a:gd name="connsiteY50" fmla="*/ 4220264 h 7266677"/>
              <a:gd name="connsiteX51" fmla="*/ 3530600 w 16002000"/>
              <a:gd name="connsiteY51" fmla="*/ 4291241 h 7266677"/>
              <a:gd name="connsiteX52" fmla="*/ 3996366 w 16002000"/>
              <a:gd name="connsiteY52" fmla="*/ 4292982 h 7266677"/>
              <a:gd name="connsiteX53" fmla="*/ 4000310 w 16002000"/>
              <a:gd name="connsiteY53" fmla="*/ 4221899 h 7266677"/>
              <a:gd name="connsiteX54" fmla="*/ 4087814 w 16002000"/>
              <a:gd name="connsiteY54" fmla="*/ 4205977 h 7266677"/>
              <a:gd name="connsiteX55" fmla="*/ 4140201 w 16002000"/>
              <a:gd name="connsiteY55" fmla="*/ 4234552 h 7266677"/>
              <a:gd name="connsiteX56" fmla="*/ 4137820 w 16002000"/>
              <a:gd name="connsiteY56" fmla="*/ 4291703 h 7266677"/>
              <a:gd name="connsiteX57" fmla="*/ 4184413 w 16002000"/>
              <a:gd name="connsiteY57" fmla="*/ 4300125 h 7266677"/>
              <a:gd name="connsiteX58" fmla="*/ 4200443 w 16002000"/>
              <a:gd name="connsiteY58" fmla="*/ 2800720 h 7266677"/>
              <a:gd name="connsiteX59" fmla="*/ 3995193 w 16002000"/>
              <a:gd name="connsiteY59" fmla="*/ 2699499 h 7266677"/>
              <a:gd name="connsiteX60" fmla="*/ 3994624 w 16002000"/>
              <a:gd name="connsiteY60" fmla="*/ 2621913 h 7266677"/>
              <a:gd name="connsiteX61" fmla="*/ 3750883 w 16002000"/>
              <a:gd name="connsiteY61" fmla="*/ 2578589 h 7266677"/>
              <a:gd name="connsiteX62" fmla="*/ 3684387 w 16002000"/>
              <a:gd name="connsiteY62" fmla="*/ 2385778 h 726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6002000" h="7266677">
                <a:moveTo>
                  <a:pt x="5984619" y="0"/>
                </a:moveTo>
                <a:cubicBezTo>
                  <a:pt x="6960327" y="407037"/>
                  <a:pt x="7926509" y="761689"/>
                  <a:pt x="8897454" y="1142533"/>
                </a:cubicBezTo>
                <a:lnTo>
                  <a:pt x="11150589" y="2611514"/>
                </a:lnTo>
                <a:lnTo>
                  <a:pt x="11075039" y="2841283"/>
                </a:lnTo>
                <a:cubicBezTo>
                  <a:pt x="11590173" y="3179190"/>
                  <a:pt x="12100544" y="3526622"/>
                  <a:pt x="12620441" y="3855004"/>
                </a:cubicBezTo>
                <a:cubicBezTo>
                  <a:pt x="12620258" y="3930856"/>
                  <a:pt x="12629600" y="4025757"/>
                  <a:pt x="12629417" y="4101609"/>
                </a:cubicBezTo>
                <a:lnTo>
                  <a:pt x="12335625" y="4256192"/>
                </a:lnTo>
                <a:cubicBezTo>
                  <a:pt x="12453960" y="4281191"/>
                  <a:pt x="13273642" y="4253898"/>
                  <a:pt x="13348955" y="4251605"/>
                </a:cubicBezTo>
                <a:cubicBezTo>
                  <a:pt x="13366736" y="4262030"/>
                  <a:pt x="13346547" y="4182612"/>
                  <a:pt x="13361552" y="4170642"/>
                </a:cubicBezTo>
                <a:cubicBezTo>
                  <a:pt x="13376557" y="4158672"/>
                  <a:pt x="13428617" y="4110139"/>
                  <a:pt x="13438981" y="4113109"/>
                </a:cubicBezTo>
                <a:cubicBezTo>
                  <a:pt x="13464585" y="4119396"/>
                  <a:pt x="13506610" y="4156907"/>
                  <a:pt x="13517563" y="4170260"/>
                </a:cubicBezTo>
                <a:cubicBezTo>
                  <a:pt x="13530263" y="4177008"/>
                  <a:pt x="13523279" y="4260887"/>
                  <a:pt x="13524707" y="4248840"/>
                </a:cubicBezTo>
                <a:cubicBezTo>
                  <a:pt x="13690441" y="4260605"/>
                  <a:pt x="14359735" y="4252959"/>
                  <a:pt x="14523875" y="4243233"/>
                </a:cubicBezTo>
                <a:cubicBezTo>
                  <a:pt x="14523069" y="4210568"/>
                  <a:pt x="14519880" y="4189808"/>
                  <a:pt x="14519074" y="4157143"/>
                </a:cubicBezTo>
                <a:cubicBezTo>
                  <a:pt x="14550362" y="4137702"/>
                  <a:pt x="14579269" y="4123024"/>
                  <a:pt x="14612938" y="4098821"/>
                </a:cubicBezTo>
                <a:cubicBezTo>
                  <a:pt x="14632154" y="4108945"/>
                  <a:pt x="14671001" y="4135198"/>
                  <a:pt x="14684376" y="4158353"/>
                </a:cubicBezTo>
                <a:cubicBezTo>
                  <a:pt x="14692989" y="4145790"/>
                  <a:pt x="14684559" y="4250789"/>
                  <a:pt x="14693189" y="4237751"/>
                </a:cubicBezTo>
                <a:lnTo>
                  <a:pt x="15769621" y="4232527"/>
                </a:lnTo>
                <a:lnTo>
                  <a:pt x="15775947" y="4133332"/>
                </a:lnTo>
                <a:lnTo>
                  <a:pt x="15867857" y="4089296"/>
                </a:lnTo>
                <a:cubicBezTo>
                  <a:pt x="15918432" y="4134658"/>
                  <a:pt x="15928525" y="4113347"/>
                  <a:pt x="15952906" y="4146802"/>
                </a:cubicBezTo>
                <a:cubicBezTo>
                  <a:pt x="15958462" y="4169027"/>
                  <a:pt x="15951881" y="4210005"/>
                  <a:pt x="15958344" y="4222646"/>
                </a:cubicBezTo>
                <a:cubicBezTo>
                  <a:pt x="15964807" y="4235287"/>
                  <a:pt x="15998464" y="4222474"/>
                  <a:pt x="15996444" y="4229790"/>
                </a:cubicBezTo>
                <a:lnTo>
                  <a:pt x="16002000" y="6676193"/>
                </a:lnTo>
                <a:lnTo>
                  <a:pt x="16002000" y="7266677"/>
                </a:lnTo>
                <a:lnTo>
                  <a:pt x="0" y="7266677"/>
                </a:lnTo>
                <a:lnTo>
                  <a:pt x="0" y="4254271"/>
                </a:lnTo>
                <a:lnTo>
                  <a:pt x="192123" y="4249018"/>
                </a:lnTo>
                <a:lnTo>
                  <a:pt x="188284" y="4170792"/>
                </a:lnTo>
                <a:lnTo>
                  <a:pt x="287337" y="4127396"/>
                </a:lnTo>
                <a:lnTo>
                  <a:pt x="389731" y="4172640"/>
                </a:lnTo>
                <a:lnTo>
                  <a:pt x="394458" y="4247277"/>
                </a:lnTo>
                <a:lnTo>
                  <a:pt x="1124293" y="4266326"/>
                </a:lnTo>
                <a:lnTo>
                  <a:pt x="1123156" y="4186927"/>
                </a:lnTo>
                <a:lnTo>
                  <a:pt x="1206358" y="4140476"/>
                </a:lnTo>
                <a:lnTo>
                  <a:pt x="1301750" y="4186927"/>
                </a:lnTo>
                <a:lnTo>
                  <a:pt x="1300613" y="4263945"/>
                </a:lnTo>
                <a:lnTo>
                  <a:pt x="1947922" y="4268067"/>
                </a:lnTo>
                <a:lnTo>
                  <a:pt x="1944688" y="4203596"/>
                </a:lnTo>
                <a:lnTo>
                  <a:pt x="2030448" y="4159526"/>
                </a:lnTo>
                <a:cubicBezTo>
                  <a:pt x="2040755" y="4174216"/>
                  <a:pt x="2112975" y="4196050"/>
                  <a:pt x="2123282" y="4210740"/>
                </a:cubicBezTo>
                <a:lnTo>
                  <a:pt x="2124881" y="4272830"/>
                </a:lnTo>
                <a:lnTo>
                  <a:pt x="2698726" y="4281076"/>
                </a:lnTo>
                <a:cubicBezTo>
                  <a:pt x="2706936" y="4259218"/>
                  <a:pt x="2691334" y="4234979"/>
                  <a:pt x="2699544" y="4213121"/>
                </a:cubicBezTo>
                <a:lnTo>
                  <a:pt x="2777592" y="4177936"/>
                </a:lnTo>
                <a:lnTo>
                  <a:pt x="2848035" y="4209176"/>
                </a:lnTo>
                <a:cubicBezTo>
                  <a:pt x="2869976" y="4212872"/>
                  <a:pt x="2839528" y="4280863"/>
                  <a:pt x="2861469" y="4284559"/>
                </a:cubicBezTo>
                <a:cubicBezTo>
                  <a:pt x="3036426" y="4294296"/>
                  <a:pt x="3201858" y="4289748"/>
                  <a:pt x="3374433" y="4292342"/>
                </a:cubicBezTo>
                <a:lnTo>
                  <a:pt x="3371057" y="4215503"/>
                </a:lnTo>
                <a:lnTo>
                  <a:pt x="3451557" y="4182059"/>
                </a:lnTo>
                <a:lnTo>
                  <a:pt x="3530601" y="4220264"/>
                </a:lnTo>
                <a:cubicBezTo>
                  <a:pt x="3530601" y="4243923"/>
                  <a:pt x="3530600" y="4267582"/>
                  <a:pt x="3530600" y="4291241"/>
                </a:cubicBezTo>
                <a:lnTo>
                  <a:pt x="3996366" y="4292982"/>
                </a:lnTo>
                <a:cubicBezTo>
                  <a:pt x="3997681" y="4269288"/>
                  <a:pt x="3987089" y="4231306"/>
                  <a:pt x="4000310" y="4221899"/>
                </a:cubicBezTo>
                <a:cubicBezTo>
                  <a:pt x="4031066" y="4204685"/>
                  <a:pt x="4071347" y="4177947"/>
                  <a:pt x="4087814" y="4205977"/>
                </a:cubicBezTo>
                <a:lnTo>
                  <a:pt x="4140201" y="4234552"/>
                </a:lnTo>
                <a:cubicBezTo>
                  <a:pt x="4139406" y="4253602"/>
                  <a:pt x="4138613" y="4272653"/>
                  <a:pt x="4137820" y="4291703"/>
                </a:cubicBezTo>
                <a:lnTo>
                  <a:pt x="4184413" y="4300125"/>
                </a:lnTo>
                <a:lnTo>
                  <a:pt x="4200443" y="2800720"/>
                </a:lnTo>
                <a:lnTo>
                  <a:pt x="3995193" y="2699499"/>
                </a:lnTo>
                <a:cubicBezTo>
                  <a:pt x="3995003" y="2673637"/>
                  <a:pt x="3994814" y="2647775"/>
                  <a:pt x="3994624" y="2621913"/>
                </a:cubicBezTo>
                <a:lnTo>
                  <a:pt x="3750883" y="2578589"/>
                </a:lnTo>
                <a:lnTo>
                  <a:pt x="3684387" y="23857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 bwMode="auto">
          <a:xfrm>
            <a:off x="819485" y="3762741"/>
            <a:ext cx="1243322" cy="1520318"/>
          </a:xfrm>
          <a:prstGeom prst="rect">
            <a:avLst/>
          </a:prstGeom>
          <a:solidFill>
            <a:srgbClr val="255D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541089" y="4029558"/>
            <a:ext cx="1245098" cy="17165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26636" y="4261288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1C1C1C"/>
                </a:solidFill>
              </a:rPr>
              <a:t>СНИЛС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7526" y="4725817"/>
            <a:ext cx="349161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Документы о семейном положении, наличии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9409" y="3249782"/>
            <a:ext cx="3097002" cy="418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Паспорт РФ</a:t>
            </a:r>
          </a:p>
          <a:p>
            <a:pPr>
              <a:lnSpc>
                <a:spcPct val="80000"/>
              </a:lnSpc>
            </a:pPr>
            <a:r>
              <a:rPr lang="ru-RU" sz="1050" spc="-2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Proxima Nova" charset="0"/>
              </a:rPr>
              <a:t>Или удостоверение личности военнослужащего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36160" y="5261529"/>
            <a:ext cx="3616682" cy="41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Трудовая книжка, </a:t>
            </a:r>
            <a:r>
              <a:rPr lang="ru-RU" sz="1050" spc="-2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Proxima Nova" charset="0"/>
              </a:rPr>
              <a:t>электронная или копия бумажной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28902" y="5750661"/>
            <a:ext cx="368641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Справка о доходах ФЛ по форме ФНС или по форме Банка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249" y="2770863"/>
            <a:ext cx="432261" cy="388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248" y="3273174"/>
            <a:ext cx="432261" cy="3885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266" y="3773259"/>
            <a:ext cx="432261" cy="3885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108" y="4266386"/>
            <a:ext cx="432261" cy="38859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972" y="4769574"/>
            <a:ext cx="432261" cy="38859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972" y="5272763"/>
            <a:ext cx="432261" cy="38859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027" y="5774599"/>
            <a:ext cx="432261" cy="38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" name="object 9"/>
          <p:cNvSpPr txBox="1"/>
          <p:nvPr/>
        </p:nvSpPr>
        <p:spPr>
          <a:xfrm>
            <a:off x="362789" y="218000"/>
            <a:ext cx="10442743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ru-RU" sz="2200" b="1" spc="-20" dirty="0" smtClean="0">
                <a:latin typeface="Arial" panose="020B0604020202020204" pitchFamily="34" charset="0"/>
                <a:ea typeface="Proxima Nova" charset="0"/>
              </a:rPr>
              <a:t>ШАГИ ДЛЯ ПОЛУЧЕНИЯ КРЕДИТА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98302" y="1125634"/>
            <a:ext cx="1930082" cy="584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ПОДГОТОВКА ДОКУМЕНТОВ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069192" y="1624486"/>
            <a:ext cx="22351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Предъявит 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паспорт, документы о семейном положении/наличии детей и документы, подтверждающие финансовое состояние и трудовую занятость. Сообщите работнику банка номер СНИЛС и цель </a:t>
            </a:r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кредита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018870" y="1142516"/>
            <a:ext cx="1373367" cy="584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ПОДАЧА </a:t>
            </a:r>
          </a:p>
          <a:p>
            <a:r>
              <a:rPr lang="ru-RU" dirty="0"/>
              <a:t>ЗАЯВКИ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094700" y="1621054"/>
            <a:ext cx="2196795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Оформить заявку можно: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У партнеров Банка (застройщики, агентства недвижимости)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личном кабинете на сайте «Свое жилье»</a:t>
            </a:r>
            <a:r>
              <a:rPr lang="en-US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 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(https://svoedom.ru/)</a:t>
            </a:r>
            <a:endParaRPr lang="ru-RU" sz="1000" u="sng" spc="-20" dirty="0">
              <a:solidFill>
                <a:srgbClr val="0070C0"/>
              </a:solidFill>
              <a:latin typeface="Arial" panose="020B0604020202020204" pitchFamily="34" charset="0"/>
              <a:ea typeface="Proxima Nova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отделении </a:t>
            </a:r>
            <a:r>
              <a:rPr lang="ru-RU" sz="1000" spc="-20" dirty="0" smtClean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Банка</a:t>
            </a:r>
            <a:endParaRPr lang="ru-RU" sz="1000" spc="-20" dirty="0">
              <a:solidFill>
                <a:srgbClr val="000000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985812" y="1142518"/>
            <a:ext cx="1662843" cy="58477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ОДОБРЕНИЕ ЗАЯВКИ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087192" y="1630040"/>
            <a:ext cx="1891486" cy="1323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На телефон приходит СМС об одобрении заявки или об отказе. </a:t>
            </a:r>
          </a:p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случае одобрения заявки Вам перезванивает сотрудник Банка и сообщает о возможности подбора объекта недвижимости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96420" y="3915384"/>
            <a:ext cx="2207906" cy="43704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ДОКУМЕНТЫ НА НЕДВИЖИМОСТЬ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069192" y="4352427"/>
            <a:ext cx="2267699" cy="1785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Когда выбран объект недвижимости, в Банк необходимо предоставить документы на объект. </a:t>
            </a:r>
          </a:p>
          <a:p>
            <a:pPr defTabSz="971550">
              <a:spcBef>
                <a:spcPts val="0"/>
              </a:spcBef>
              <a:spcAft>
                <a:spcPts val="0"/>
              </a:spcAft>
            </a:pPr>
            <a:endParaRPr lang="ru-RU" sz="1000" i="1" spc="-20" dirty="0">
              <a:latin typeface="Arial" panose="020B0604020202020204" pitchFamily="34" charset="0"/>
              <a:ea typeface="Proxima Nova" charset="0"/>
            </a:endParaRPr>
          </a:p>
          <a:p>
            <a:pPr defTabSz="971550">
              <a:spcBef>
                <a:spcPts val="0"/>
              </a:spcBef>
              <a:spcAft>
                <a:spcPts val="0"/>
              </a:spcAft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Готовый комплект в Банк предоставляете Вы либо Продавец любым из следующих способов: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по электронной почте;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лично в отделение Банка;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через личный кабинет на сайте «Свое жилье </a:t>
            </a:r>
            <a:r>
              <a:rPr lang="ru-RU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(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  <a:hlinkClick r:id="rId3"/>
              </a:rPr>
              <a:t>https://svoedom.ru/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)</a:t>
            </a:r>
            <a:endParaRPr lang="ru-RU" sz="1000" u="sng" spc="-20" dirty="0">
              <a:solidFill>
                <a:srgbClr val="0070C0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015949" y="3828606"/>
            <a:ext cx="4160102" cy="60939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ПОДПИСАНИЕ КРЕДИТНОГО ДОГОВОРА</a:t>
            </a:r>
            <a:br>
              <a:rPr lang="ru-RU" dirty="0"/>
            </a:br>
            <a:r>
              <a:rPr lang="ru-RU" dirty="0"/>
              <a:t>И ЭЛЕКТРОННАЯ РЕГИСТРАЦИЯ ПРАВ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096221" y="4344264"/>
            <a:ext cx="4792230" cy="178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В случае одобрения объекта недвижимости Вам перезванивает сотрудник Банка и приглашает в отделение Банка для подписания кредитного договора.</a:t>
            </a:r>
          </a:p>
          <a:p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Вы вносите на счет в Банке сумму первоначального взноса.</a:t>
            </a:r>
          </a:p>
          <a:p>
            <a:pPr lvl="0"/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Сотрудник Банка подготовит и отправит документы в </a:t>
            </a:r>
            <a:r>
              <a:rPr lang="ru-RU" sz="1000" spc="-20" dirty="0" err="1">
                <a:latin typeface="Arial" panose="020B0604020202020204" pitchFamily="34" charset="0"/>
                <a:ea typeface="Proxima Nova" charset="0"/>
              </a:rPr>
              <a:t>Росреестр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для строящегося или готового жилья: путем оформления Вами доверенности на имя Продавца для регистрации  объекта;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для готового жилья:  в электронном виде.</a:t>
            </a:r>
          </a:p>
          <a:p>
            <a:pPr lvl="0"/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 err="1">
                <a:latin typeface="Arial" panose="020B0604020202020204" pitchFamily="34" charset="0"/>
                <a:ea typeface="Proxima Nova" charset="0"/>
              </a:rPr>
              <a:t>Росреестр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 получает Ваши документы  и приступает к регистрации перехода права собственности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9670055" y="3915384"/>
            <a:ext cx="1680668" cy="43704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ВЫДАЧА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741713" y="4340325"/>
            <a:ext cx="22140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Вы получаете </a:t>
            </a:r>
            <a:b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</a:b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экспресс почтой </a:t>
            </a:r>
            <a:r>
              <a:rPr lang="ru-RU" sz="1000" spc="-20" dirty="0" smtClean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или в электронном виде зарегистрированные </a:t>
            </a: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</a:t>
            </a:r>
            <a:r>
              <a:rPr lang="ru-RU" sz="1000" spc="-20" dirty="0" err="1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Росреестре</a:t>
            </a:r>
            <a:r>
              <a:rPr lang="ru-RU" sz="1000" spc="-2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000" spc="-20" smtClean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 документы.  </a:t>
            </a:r>
            <a:endParaRPr lang="ru-RU" sz="1000" spc="-20" dirty="0">
              <a:solidFill>
                <a:srgbClr val="000000"/>
              </a:solidFill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Банк самостоятельно запрашивает выписку из ЕГРН, проверяет переход права собственности и наличие обременения и перечисляет денежные средства на счет Продавца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9653089" y="1130340"/>
            <a:ext cx="2130923" cy="5847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ВЫБОР ОБЪЕКТА НЕДВИЖИМОСТИ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9741712" y="1626663"/>
            <a:ext cx="20346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Сотрудник Банка сообщит Вам сумму, на которую следует ориентироваться при выборе объекта недвижимости, и направит список документов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66534" y="1235605"/>
            <a:ext cx="633027" cy="845937"/>
            <a:chOff x="-1392665" y="1235605"/>
            <a:chExt cx="633027" cy="845937"/>
          </a:xfrm>
        </p:grpSpPr>
        <p:sp>
          <p:nvSpPr>
            <p:cNvPr id="34" name="Прямоугольник 33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371806" y="1235605"/>
            <a:ext cx="633027" cy="845937"/>
            <a:chOff x="-1392665" y="1235605"/>
            <a:chExt cx="633027" cy="845937"/>
          </a:xfrm>
        </p:grpSpPr>
        <p:sp>
          <p:nvSpPr>
            <p:cNvPr id="44" name="Прямоугольник 43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355475" y="1235605"/>
            <a:ext cx="633027" cy="845937"/>
            <a:chOff x="-1392665" y="1235605"/>
            <a:chExt cx="633027" cy="845937"/>
          </a:xfrm>
        </p:grpSpPr>
        <p:sp>
          <p:nvSpPr>
            <p:cNvPr id="48" name="Прямоугольник 47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8988554" y="1235605"/>
            <a:ext cx="633027" cy="845937"/>
            <a:chOff x="-1392665" y="1235605"/>
            <a:chExt cx="633027" cy="845937"/>
          </a:xfrm>
        </p:grpSpPr>
        <p:sp>
          <p:nvSpPr>
            <p:cNvPr id="52" name="Прямоугольник 51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66534" y="3948135"/>
            <a:ext cx="633027" cy="845937"/>
            <a:chOff x="-1392665" y="1235605"/>
            <a:chExt cx="633027" cy="845937"/>
          </a:xfrm>
        </p:grpSpPr>
        <p:sp>
          <p:nvSpPr>
            <p:cNvPr id="58" name="Прямоугольник 57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398501" y="3948135"/>
            <a:ext cx="633027" cy="845937"/>
            <a:chOff x="-1392665" y="1235605"/>
            <a:chExt cx="633027" cy="845937"/>
          </a:xfrm>
        </p:grpSpPr>
        <p:sp>
          <p:nvSpPr>
            <p:cNvPr id="62" name="Прямоугольник 61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8987674" y="3948135"/>
            <a:ext cx="633027" cy="845937"/>
            <a:chOff x="-1392665" y="1235605"/>
            <a:chExt cx="633027" cy="845937"/>
          </a:xfrm>
        </p:grpSpPr>
        <p:sp>
          <p:nvSpPr>
            <p:cNvPr id="66" name="Прямоугольник 65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56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9"/>
          <p:cNvSpPr txBox="1"/>
          <p:nvPr/>
        </p:nvSpPr>
        <p:spPr>
          <a:xfrm>
            <a:off x="362789" y="218000"/>
            <a:ext cx="11914704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ТРЕБОВАНИЯ К ПОДРЯДНЫМ ОРГАНИЗАЦИЯМ</a:t>
            </a:r>
            <a:endParaRPr lang="ru-RU" sz="2200" b="1" spc="10" dirty="0">
              <a:latin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0"/>
          <a:stretch/>
        </p:blipFill>
        <p:spPr bwMode="auto">
          <a:xfrm flipH="1">
            <a:off x="-7760" y="1116659"/>
            <a:ext cx="5043657" cy="423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348365" y="1166197"/>
            <a:ext cx="6531142" cy="271869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Опыт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строительства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индивидуальных жилых домов не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менее 2-х лет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*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348365" y="1868118"/>
            <a:ext cx="6531142" cy="451406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Выручка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 не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менее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3 </a:t>
            </a: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млн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рублей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за последний завершенный финансовый год*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348365" y="2659246"/>
            <a:ext cx="6531142" cy="630942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Отсутствие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подтвержденной информации о том, что на имущество организации наложен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арест </a:t>
            </a: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и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имеются ограничения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на совершение сделок либо приостановления операций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348365" y="3488668"/>
            <a:ext cx="6531142" cy="810478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Отсутствие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объема исковых требований,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предъявленных к подрядной организации любыми лицами,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превышающих  10%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чистых активов подрядной организации (для индивидуального предпринимателя отсутствие исковых требований)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348365" y="4563246"/>
            <a:ext cx="6531142" cy="630942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По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бухгалтерской (финансовой) отчетности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чистые активы являются положительными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и равны или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превышают уставный капитал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на последнюю отчетную дату для подрядной организации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23385" y="5508150"/>
            <a:ext cx="11441151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000"/>
              </a:lnSpc>
            </a:pPr>
            <a:r>
              <a:rPr lang="ru-RU" sz="800" spc="-20" dirty="0" smtClean="0">
                <a:latin typeface="Arial" panose="020B0604020202020204" pitchFamily="34" charset="0"/>
                <a:ea typeface="Proxima Nova" charset="0"/>
              </a:rPr>
              <a:t>* Данные показатели не требуются при наличии ходатайства. Ходатайство - обязательный документ для включения в перечень рекомендуемых подрядных организаций, предоставляется сельской/городской администрацией или органом государственной власти регионального уровня (Министерства сельского хозяйства/Министерства строительства).</a:t>
            </a:r>
          </a:p>
          <a:p>
            <a:pPr algn="just">
              <a:lnSpc>
                <a:spcPts val="1000"/>
              </a:lnSpc>
            </a:pPr>
            <a:r>
              <a:rPr lang="ru-RU" sz="800" spc="-20" dirty="0" smtClean="0">
                <a:latin typeface="Arial" panose="020B0604020202020204" pitchFamily="34" charset="0"/>
                <a:ea typeface="Proxima Nova" charset="0"/>
              </a:rPr>
              <a:t>Денежные средства Подрядной организации (при наличии Ходатайства)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(30% - после подписания Договора подряда и сметы строительства, 30% - возведение фундамента, 40% - 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подряда</a:t>
            </a:r>
          </a:p>
          <a:p>
            <a:pPr algn="just">
              <a:lnSpc>
                <a:spcPts val="1000"/>
              </a:lnSpc>
            </a:pPr>
            <a:r>
              <a:rPr lang="ru-RU" sz="800" spc="-20" dirty="0" smtClean="0">
                <a:latin typeface="Arial" panose="020B0604020202020204" pitchFamily="34" charset="0"/>
                <a:ea typeface="Proxima Nova" charset="0"/>
              </a:rPr>
              <a:t>Денежные средства Подрядной организации (без Ходатайства)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(20%-фундаментные работы, 30% - возведение кровли и установка окон, 50%-по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Подряда</a:t>
            </a:r>
            <a:endParaRPr lang="ru-RU" sz="800" spc="-20" dirty="0">
              <a:latin typeface="Arial" panose="020B0604020202020204" pitchFamily="34" charset="0"/>
              <a:ea typeface="Proxima Nova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4970439" y="1098053"/>
            <a:ext cx="361380" cy="361380"/>
            <a:chOff x="358915" y="1809381"/>
            <a:chExt cx="361380" cy="36138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8" name="Группа 97"/>
          <p:cNvGrpSpPr/>
          <p:nvPr/>
        </p:nvGrpSpPr>
        <p:grpSpPr>
          <a:xfrm>
            <a:off x="4970439" y="1902834"/>
            <a:ext cx="361380" cy="361380"/>
            <a:chOff x="358915" y="1809381"/>
            <a:chExt cx="361380" cy="361380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0" name="Группа 9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3" name="Группа 102"/>
          <p:cNvGrpSpPr/>
          <p:nvPr/>
        </p:nvGrpSpPr>
        <p:grpSpPr>
          <a:xfrm>
            <a:off x="4970439" y="2718765"/>
            <a:ext cx="361380" cy="361380"/>
            <a:chOff x="358915" y="1809381"/>
            <a:chExt cx="361380" cy="361380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5" name="Группа 10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8" name="Группа 107"/>
          <p:cNvGrpSpPr/>
          <p:nvPr/>
        </p:nvGrpSpPr>
        <p:grpSpPr>
          <a:xfrm>
            <a:off x="4970439" y="3534694"/>
            <a:ext cx="361380" cy="361380"/>
            <a:chOff x="358915" y="1809381"/>
            <a:chExt cx="361380" cy="361380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0" name="Группа 10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11" name="Прямая соединительная линия 11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13" name="Группа 112"/>
          <p:cNvGrpSpPr/>
          <p:nvPr/>
        </p:nvGrpSpPr>
        <p:grpSpPr>
          <a:xfrm>
            <a:off x="4970439" y="4584803"/>
            <a:ext cx="361380" cy="361380"/>
            <a:chOff x="358915" y="1809381"/>
            <a:chExt cx="361380" cy="361380"/>
          </a:xfrm>
        </p:grpSpPr>
        <p:sp>
          <p:nvSpPr>
            <p:cNvPr id="114" name="Прямоугольник 11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5" name="Группа 11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01900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9"/>
          <p:cNvSpPr txBox="1"/>
          <p:nvPr/>
        </p:nvSpPr>
        <p:spPr>
          <a:xfrm>
            <a:off x="362789" y="218000"/>
            <a:ext cx="11829211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ОБЩИЕ ТРЕБОВАНИЯ К  ПОДРЯДНЫМ </a:t>
            </a:r>
            <a:r>
              <a:rPr lang="ru-RU" sz="2200" b="1" spc="10" dirty="0">
                <a:latin typeface="Arial" panose="020B0604020202020204" pitchFamily="34" charset="0"/>
              </a:rPr>
              <a:t>И СУБПОДРЯДНЫМ </a:t>
            </a:r>
            <a:r>
              <a:rPr lang="ru-RU" sz="2200" b="1" spc="10" dirty="0" smtClean="0">
                <a:latin typeface="Arial" panose="020B0604020202020204" pitchFamily="34" charset="0"/>
              </a:rPr>
              <a:t>ОРГАНИЗАЦИЯМ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86168" y="824622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Подрядная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организация и субподрядная организация должны иметь статус действующих (не находиться на стадии реорганизации, ликвидации, не должно быть принято решение налогового органа о прекращении деятельности юридического лица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)</a:t>
            </a:r>
            <a:endParaRPr lang="ru-RU" sz="105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95695" y="1361567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Отсутствие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неоконченных исполнительных производств на общую сумму требований более 300 000 рублей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94653" y="1744623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исков со стороны подрядной организации к субподрядной организации, а также со стороны субподрядной организации к подрядной организации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804178" y="2281568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убытков по результатам деятельности за последний завершенный финансовый год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801280" y="2664624"/>
            <a:ext cx="8226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судебных исков, связанных с налоговыми правонарушениями, и/или подтвержденной информации о принятии судом к производству заявления о признании организации (ее учредителей) банкротом, о начале процедуры банкротства или ликвидации в соответствии с законодательством Российской Федерации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794652" y="3355457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Руководитель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организации и главный бухгалтер не может иметь неснятую или непогашенную судимость за преступления в сфере экономической деятельности или преступления против государственной 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власти</a:t>
            </a:r>
            <a:endParaRPr lang="ru-RU" sz="105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785128" y="3892402"/>
            <a:ext cx="8226069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В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реестре недобросовестных поставщиков, ведение которого осуществляется в соответствии с Федеральным законом от 18.07.2011 № 223 «О закупках товаров, работ, услуг отдельными видами юридических лиц», в реестре недобросовестных поставщиков (подрядчиков, исполнителей), ведение которого осуществляется в соответствии с Федеральным законом от 05.04.2013 № 44 «О контрактной системе в сфере закупок товаров, работ, услуг для обеспечения государственных и муниципальных нужд», отсутствуют сведения о юридическом лице - застройщике (в том числе о лице, исполняющем функции единоличного исполнительного органа юридического лица) в части исполнения им обязательств, предусмотренных контрактами или договорами, предметом которых является выполнение работ, оказание услуг в сфере строительства, реконструкции и капитального ремонта объектов капитального строительства или организации таких строительства, реконструкции и капитального ремонта либо приобретение у юридического лица жилых помещений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801280" y="5391148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тсутствие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в открытых источниках негативной информации 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о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подрядной организации (ее учредителях)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801279" y="5774204"/>
            <a:ext cx="8226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Наличие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необходимых разрешительных документов (свидетельства, разрешения, лицензии) на право выполнения следующих работ: обеспечения централизованного или автономного электроснабжения, водоснабжения (в том числе по бурению водозаборных скважин), водоотведения, отопления, а в газифицированных районах также газоснабжения жилых домов (помещений)) или наличие договора с уполномоченной организацией (например, с администрацией района) на проведение указанных работ</a:t>
            </a:r>
          </a:p>
        </p:txBody>
      </p:sp>
      <p:pic>
        <p:nvPicPr>
          <p:cNvPr id="1028" name="Picture 4" descr="https://cdn.nur.kz/images/1120/76f6f40236185709.jpe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 flipH="1">
            <a:off x="7940336" y="2207680"/>
            <a:ext cx="5876330" cy="31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Группа 66"/>
          <p:cNvGrpSpPr/>
          <p:nvPr/>
        </p:nvGrpSpPr>
        <p:grpSpPr>
          <a:xfrm>
            <a:off x="376238" y="862298"/>
            <a:ext cx="361380" cy="361380"/>
            <a:chOff x="358915" y="1809381"/>
            <a:chExt cx="361380" cy="36138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74" name="Группа 73"/>
          <p:cNvGrpSpPr/>
          <p:nvPr/>
        </p:nvGrpSpPr>
        <p:grpSpPr>
          <a:xfrm>
            <a:off x="376238" y="1302880"/>
            <a:ext cx="361380" cy="361380"/>
            <a:chOff x="358915" y="1809381"/>
            <a:chExt cx="361380" cy="361380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80" name="Группа 79"/>
          <p:cNvGrpSpPr/>
          <p:nvPr/>
        </p:nvGrpSpPr>
        <p:grpSpPr>
          <a:xfrm>
            <a:off x="376238" y="1769175"/>
            <a:ext cx="361380" cy="361380"/>
            <a:chOff x="358915" y="1809381"/>
            <a:chExt cx="361380" cy="36138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" name="Группа 81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86" name="Группа 85"/>
          <p:cNvGrpSpPr/>
          <p:nvPr/>
        </p:nvGrpSpPr>
        <p:grpSpPr>
          <a:xfrm>
            <a:off x="376238" y="2241334"/>
            <a:ext cx="361380" cy="361380"/>
            <a:chOff x="358915" y="1809381"/>
            <a:chExt cx="361380" cy="361380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8" name="Группа 87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2" name="Группа 91"/>
          <p:cNvGrpSpPr/>
          <p:nvPr/>
        </p:nvGrpSpPr>
        <p:grpSpPr>
          <a:xfrm>
            <a:off x="376238" y="2728435"/>
            <a:ext cx="361380" cy="361380"/>
            <a:chOff x="358915" y="1809381"/>
            <a:chExt cx="361380" cy="361380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4" name="Группа 93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95" name="Прямая соединительная линия 94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7" name="Группа 96"/>
          <p:cNvGrpSpPr/>
          <p:nvPr/>
        </p:nvGrpSpPr>
        <p:grpSpPr>
          <a:xfrm>
            <a:off x="376238" y="3370334"/>
            <a:ext cx="361380" cy="361380"/>
            <a:chOff x="358915" y="1809381"/>
            <a:chExt cx="361380" cy="361380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2" name="Группа 101"/>
          <p:cNvGrpSpPr/>
          <p:nvPr/>
        </p:nvGrpSpPr>
        <p:grpSpPr>
          <a:xfrm>
            <a:off x="376238" y="3917441"/>
            <a:ext cx="361380" cy="361380"/>
            <a:chOff x="358915" y="1809381"/>
            <a:chExt cx="361380" cy="361380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4" name="Группа 103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5" name="Прямая соединительная линия 104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38" name="Группа 137"/>
          <p:cNvGrpSpPr/>
          <p:nvPr/>
        </p:nvGrpSpPr>
        <p:grpSpPr>
          <a:xfrm>
            <a:off x="376238" y="5349548"/>
            <a:ext cx="361380" cy="361380"/>
            <a:chOff x="358915" y="1809381"/>
            <a:chExt cx="361380" cy="361380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0" name="Группа 13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41" name="Прямая соединительная линия 14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43" name="Группа 142"/>
          <p:cNvGrpSpPr/>
          <p:nvPr/>
        </p:nvGrpSpPr>
        <p:grpSpPr>
          <a:xfrm>
            <a:off x="376238" y="5815021"/>
            <a:ext cx="361380" cy="361380"/>
            <a:chOff x="358915" y="1809381"/>
            <a:chExt cx="361380" cy="361380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5" name="Группа 14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46" name="Прямая соединительная линия 14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20405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 Services">
  <a:themeElements>
    <a:clrScheme name="makeIT Bright">
      <a:dk1>
        <a:srgbClr val="000000"/>
      </a:dk1>
      <a:lt1>
        <a:srgbClr val="FFFFFF"/>
      </a:lt1>
      <a:dk2>
        <a:srgbClr val="1F1F1F"/>
      </a:dk2>
      <a:lt2>
        <a:srgbClr val="6E6E6E"/>
      </a:lt2>
      <a:accent1>
        <a:srgbClr val="02779C"/>
      </a:accent1>
      <a:accent2>
        <a:srgbClr val="678893"/>
      </a:accent2>
      <a:accent3>
        <a:srgbClr val="EA4D3A"/>
      </a:accent3>
      <a:accent4>
        <a:srgbClr val="12848A"/>
      </a:accent4>
      <a:accent5>
        <a:srgbClr val="014F66"/>
      </a:accent5>
      <a:accent6>
        <a:srgbClr val="192828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IT Service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DRRB-546603016-27</_dlc_DocId>
    <_dlc_DocIdUrl xmlns="667ea8c4-e13b-4022-ae41-c146554f18f0">
      <Url>https://portal/departments/drrb/sales_tools/_layouts/15/DocIdRedir.aspx?ID=DRRB-546603016-27</Url>
      <Description>DRRB-546603016-27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F8A2D8D1A187B499A4DCDD07190EED0" ma:contentTypeVersion="0" ma:contentTypeDescription="Создание документа." ma:contentTypeScope="" ma:versionID="f902916cccaf188e55e072b5ebfcb65c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089ef0accd68cf71d77274146770523a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65F892-53B7-4E06-B0C4-82993803D707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667ea8c4-e13b-4022-ae41-c146554f18f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029244-7593-4A46-9D1F-E7F56EDFD0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6449-E84D-4E57-A9E1-2E00B170EC1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17E62F4-D42F-4930-9747-13063632CD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46286</TotalTime>
  <Words>1637</Words>
  <Application>Microsoft Office PowerPoint</Application>
  <PresentationFormat>Широкоэкранный</PresentationFormat>
  <Paragraphs>143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Montserrat</vt:lpstr>
      <vt:lpstr>Open Sans</vt:lpstr>
      <vt:lpstr>Oswald</vt:lpstr>
      <vt:lpstr>Oswald bold</vt:lpstr>
      <vt:lpstr>Proxima Nova</vt:lpstr>
      <vt:lpstr>PT Sans</vt:lpstr>
      <vt:lpstr>Roboto Light</vt:lpstr>
      <vt:lpstr>Segoe UI</vt:lpstr>
      <vt:lpstr>Wingdings</vt:lpstr>
      <vt:lpstr>IT Services</vt:lpstr>
      <vt:lpstr>Специальное оформление</vt:lpstr>
      <vt:lpstr>1_Специальное оформление</vt:lpstr>
      <vt:lpstr>1_IT Services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Типовой портрет клиента</dc:title>
  <dc:creator>Microsoft Office User</dc:creator>
  <cp:lastModifiedBy>Рябова Анастасия Александровна</cp:lastModifiedBy>
  <cp:revision>2176</cp:revision>
  <cp:lastPrinted>2023-01-27T06:47:11Z</cp:lastPrinted>
  <dcterms:created xsi:type="dcterms:W3CDTF">2019-06-12T06:44:14Z</dcterms:created>
  <dcterms:modified xsi:type="dcterms:W3CDTF">2023-01-27T06:53:35Z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0x0101009F8A2D8D1A187B499A4DCDD07190EED0</vt:lpwstr>
  </property>
  <property fmtid="{D5CDD505-2E9C-101B-9397-08002B2CF9AE}" pid="3" name="_dlc_DocIdItemGuid">
    <vt:lpwstr>851bbe58-f4ac-47de-8580-e17328aca439</vt:lpwstr>
  </property>
</Properties>
</file>